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54"/>
  </p:notesMasterIdLst>
  <p:handoutMasterIdLst>
    <p:handoutMasterId r:id="rId55"/>
  </p:handoutMasterIdLst>
  <p:sldIdLst>
    <p:sldId id="570" r:id="rId2"/>
    <p:sldId id="585" r:id="rId3"/>
    <p:sldId id="664" r:id="rId4"/>
    <p:sldId id="583" r:id="rId5"/>
    <p:sldId id="586" r:id="rId6"/>
    <p:sldId id="588" r:id="rId7"/>
    <p:sldId id="594" r:id="rId8"/>
    <p:sldId id="682" r:id="rId9"/>
    <p:sldId id="547" r:id="rId10"/>
    <p:sldId id="589" r:id="rId11"/>
    <p:sldId id="672" r:id="rId12"/>
    <p:sldId id="595" r:id="rId13"/>
    <p:sldId id="572" r:id="rId14"/>
    <p:sldId id="571" r:id="rId15"/>
    <p:sldId id="596" r:id="rId16"/>
    <p:sldId id="674" r:id="rId17"/>
    <p:sldId id="666" r:id="rId18"/>
    <p:sldId id="667" r:id="rId19"/>
    <p:sldId id="668" r:id="rId20"/>
    <p:sldId id="669" r:id="rId21"/>
    <p:sldId id="670" r:id="rId22"/>
    <p:sldId id="683" r:id="rId23"/>
    <p:sldId id="573" r:id="rId24"/>
    <p:sldId id="574" r:id="rId25"/>
    <p:sldId id="575" r:id="rId26"/>
    <p:sldId id="576" r:id="rId27"/>
    <p:sldId id="579" r:id="rId28"/>
    <p:sldId id="578" r:id="rId29"/>
    <p:sldId id="577" r:id="rId30"/>
    <p:sldId id="627" r:id="rId31"/>
    <p:sldId id="684" r:id="rId32"/>
    <p:sldId id="591" r:id="rId33"/>
    <p:sldId id="623" r:id="rId34"/>
    <p:sldId id="624" r:id="rId35"/>
    <p:sldId id="625" r:id="rId36"/>
    <p:sldId id="580" r:id="rId37"/>
    <p:sldId id="581" r:id="rId38"/>
    <p:sldId id="604" r:id="rId39"/>
    <p:sldId id="685" r:id="rId40"/>
    <p:sldId id="597" r:id="rId41"/>
    <p:sldId id="612" r:id="rId42"/>
    <p:sldId id="613" r:id="rId43"/>
    <p:sldId id="614" r:id="rId44"/>
    <p:sldId id="628" r:id="rId45"/>
    <p:sldId id="686" r:id="rId46"/>
    <p:sldId id="687" r:id="rId47"/>
    <p:sldId id="688" r:id="rId48"/>
    <p:sldId id="691" r:id="rId49"/>
    <p:sldId id="689" r:id="rId50"/>
    <p:sldId id="690" r:id="rId51"/>
    <p:sldId id="661" r:id="rId52"/>
    <p:sldId id="692" r:id="rId53"/>
  </p:sldIdLst>
  <p:sldSz cx="9144000" cy="6858000" type="screen4x3"/>
  <p:notesSz cx="9926638"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80" autoAdjust="0"/>
    <p:restoredTop sz="84466" autoAdjust="0"/>
  </p:normalViewPr>
  <p:slideViewPr>
    <p:cSldViewPr snapToGrid="0">
      <p:cViewPr varScale="1">
        <p:scale>
          <a:sx n="102" d="100"/>
          <a:sy n="102" d="100"/>
        </p:scale>
        <p:origin x="184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endParaRPr lang="zh-CN" altLang="en-US"/>
          </a:p>
        </p:txBody>
      </p:sp>
      <p:sp>
        <p:nvSpPr>
          <p:cNvPr id="4" name="页脚占位符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61A402B7-91FB-4244-B6A1-186D5E3252C5}" type="slidenum">
              <a:rPr lang="zh-CN" altLang="en-US" smtClean="0"/>
              <a:t>‹#›</a:t>
            </a:fld>
            <a:endParaRPr lang="zh-CN" altLang="en-US"/>
          </a:p>
        </p:txBody>
      </p:sp>
    </p:spTree>
    <p:extLst>
      <p:ext uri="{BB962C8B-B14F-4D97-AF65-F5344CB8AC3E}">
        <p14:creationId xmlns:p14="http://schemas.microsoft.com/office/powerpoint/2010/main" val="548752919"/>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endParaRPr lang="en-US"/>
          </a:p>
        </p:txBody>
      </p:sp>
      <p:sp>
        <p:nvSpPr>
          <p:cNvPr id="4" name="幻灯片图像占位符 3"/>
          <p:cNvSpPr>
            <a:spLocks noGrp="1" noRot="1" noChangeAspect="1"/>
          </p:cNvSpPr>
          <p:nvPr>
            <p:ph type="sldImg" idx="2"/>
          </p:nvPr>
        </p:nvSpPr>
        <p:spPr>
          <a:xfrm>
            <a:off x="3435350" y="850900"/>
            <a:ext cx="3055938" cy="229235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1" y="6456612"/>
            <a:ext cx="4301543" cy="341064"/>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F397ACBB-F510-4F22-9262-549F44290886}" type="slidenum">
              <a:rPr lang="en-US" smtClean="0"/>
              <a:t>‹#›</a:t>
            </a:fld>
            <a:endParaRPr lang="en-US"/>
          </a:p>
        </p:txBody>
      </p:sp>
    </p:spTree>
    <p:extLst>
      <p:ext uri="{BB962C8B-B14F-4D97-AF65-F5344CB8AC3E}">
        <p14:creationId xmlns:p14="http://schemas.microsoft.com/office/powerpoint/2010/main" val="382072272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35350" y="850900"/>
            <a:ext cx="3055938" cy="22923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97ACBB-F510-4F22-9262-549F44290886}" type="slidenum">
              <a:rPr lang="en-US" smtClean="0"/>
              <a:t>1</a:t>
            </a:fld>
            <a:endParaRPr lang="en-US"/>
          </a:p>
        </p:txBody>
      </p:sp>
      <p:sp>
        <p:nvSpPr>
          <p:cNvPr id="5" name="日期占位符 4"/>
          <p:cNvSpPr>
            <a:spLocks noGrp="1"/>
          </p:cNvSpPr>
          <p:nvPr>
            <p:ph type="dt" idx="11"/>
          </p:nvPr>
        </p:nvSpPr>
        <p:spPr/>
        <p:txBody>
          <a:bodyPr/>
          <a:lstStyle/>
          <a:p>
            <a:endParaRPr lang="en-US"/>
          </a:p>
        </p:txBody>
      </p:sp>
    </p:spTree>
    <p:extLst>
      <p:ext uri="{BB962C8B-B14F-4D97-AF65-F5344CB8AC3E}">
        <p14:creationId xmlns:p14="http://schemas.microsoft.com/office/powerpoint/2010/main" val="2164803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35350" y="850900"/>
            <a:ext cx="3055938" cy="22923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97ACBB-F510-4F22-9262-549F44290886}" type="slidenum">
              <a:rPr lang="en-US" smtClean="0"/>
              <a:t>2</a:t>
            </a:fld>
            <a:endParaRPr lang="en-US"/>
          </a:p>
        </p:txBody>
      </p:sp>
      <p:sp>
        <p:nvSpPr>
          <p:cNvPr id="5" name="日期占位符 4"/>
          <p:cNvSpPr>
            <a:spLocks noGrp="1"/>
          </p:cNvSpPr>
          <p:nvPr>
            <p:ph type="dt" idx="11"/>
          </p:nvPr>
        </p:nvSpPr>
        <p:spPr/>
        <p:txBody>
          <a:bodyPr/>
          <a:lstStyle/>
          <a:p>
            <a:endParaRPr lang="en-US"/>
          </a:p>
        </p:txBody>
      </p:sp>
    </p:spTree>
    <p:extLst>
      <p:ext uri="{BB962C8B-B14F-4D97-AF65-F5344CB8AC3E}">
        <p14:creationId xmlns:p14="http://schemas.microsoft.com/office/powerpoint/2010/main" val="2210011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435350" y="850900"/>
            <a:ext cx="3055938" cy="2292350"/>
          </a:xfrm>
        </p:spPr>
      </p:sp>
      <p:sp>
        <p:nvSpPr>
          <p:cNvPr id="3" name="文本占位符 2"/>
          <p:cNvSpPr>
            <a:spLocks noGrp="1"/>
          </p:cNvSpPr>
          <p:nvPr>
            <p:ph type="body" idx="3"/>
          </p:nvPr>
        </p:nvSpPr>
        <p:spPr/>
        <p:txBody>
          <a:bodyPr/>
          <a:lstStyle/>
          <a:p>
            <a:r>
              <a:rPr lang="zh-CN" altLang="en-US"/>
              <a:t>天下图项目，大数据加容器</a:t>
            </a:r>
          </a:p>
        </p:txBody>
      </p:sp>
      <p:sp>
        <p:nvSpPr>
          <p:cNvPr id="4" name="灯片编号占位符 3"/>
          <p:cNvSpPr>
            <a:spLocks noGrp="1"/>
          </p:cNvSpPr>
          <p:nvPr>
            <p:ph type="sldNum" sz="quarter" idx="5"/>
          </p:nvPr>
        </p:nvSpPr>
        <p:spPr/>
        <p:txBody>
          <a:bodyPr/>
          <a:lstStyle/>
          <a:p>
            <a:fld id="{76EE9665-707E-469E-ACAB-3A070379DEE6}" type="slidenum">
              <a:rPr lang="zh-CN" altLang="en-US" smtClean="0"/>
              <a:t>42</a:t>
            </a:fld>
            <a:endParaRPr lang="zh-CN" altLang="en-US"/>
          </a:p>
        </p:txBody>
      </p:sp>
      <p:sp>
        <p:nvSpPr>
          <p:cNvPr id="5" name="日期占位符 4"/>
          <p:cNvSpPr>
            <a:spLocks noGrp="1"/>
          </p:cNvSpPr>
          <p:nvPr>
            <p:ph type="dt" idx="10"/>
          </p:nvPr>
        </p:nvSpPr>
        <p:spPr/>
        <p:txBody>
          <a:bodyPr/>
          <a:lstStyle/>
          <a:p>
            <a:endParaRPr lang="en-US"/>
          </a:p>
        </p:txBody>
      </p:sp>
    </p:spTree>
    <p:extLst>
      <p:ext uri="{BB962C8B-B14F-4D97-AF65-F5344CB8AC3E}">
        <p14:creationId xmlns:p14="http://schemas.microsoft.com/office/powerpoint/2010/main" val="1879664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82AD3841-6428-4415-979E-01EACBE2DFBA}" type="datetime1">
              <a:rPr lang="en-US" altLang="zh-CN" smtClean="0"/>
              <a:t>5/31/2016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4230D-70C8-46E4-BBB8-30515E12620A}" type="slidenum">
              <a:rPr lang="en-US" smtClean="0"/>
              <a:t>‹#›</a:t>
            </a:fld>
            <a:endParaRPr lang="en-US"/>
          </a:p>
        </p:txBody>
      </p:sp>
    </p:spTree>
    <p:extLst>
      <p:ext uri="{BB962C8B-B14F-4D97-AF65-F5344CB8AC3E}">
        <p14:creationId xmlns:p14="http://schemas.microsoft.com/office/powerpoint/2010/main" val="1769426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BAAAD99-3ADF-456A-B877-3515239181B9}" type="datetime1">
              <a:rPr lang="en-US" altLang="zh-CN" smtClean="0"/>
              <a:t>5/31/2016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4230D-70C8-46E4-BBB8-30515E12620A}" type="slidenum">
              <a:rPr lang="en-US" smtClean="0"/>
              <a:t>‹#›</a:t>
            </a:fld>
            <a:endParaRPr lang="en-US"/>
          </a:p>
        </p:txBody>
      </p:sp>
    </p:spTree>
    <p:extLst>
      <p:ext uri="{BB962C8B-B14F-4D97-AF65-F5344CB8AC3E}">
        <p14:creationId xmlns:p14="http://schemas.microsoft.com/office/powerpoint/2010/main" val="2573482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D4FE9EF-2AD3-4177-958C-11402C3166F1}" type="datetime1">
              <a:rPr lang="en-US" altLang="zh-CN" smtClean="0"/>
              <a:t>5/31/2016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4230D-70C8-46E4-BBB8-30515E12620A}" type="slidenum">
              <a:rPr lang="en-US" smtClean="0"/>
              <a:t>‹#›</a:t>
            </a:fld>
            <a:endParaRPr lang="en-US"/>
          </a:p>
        </p:txBody>
      </p:sp>
    </p:spTree>
    <p:extLst>
      <p:ext uri="{BB962C8B-B14F-4D97-AF65-F5344CB8AC3E}">
        <p14:creationId xmlns:p14="http://schemas.microsoft.com/office/powerpoint/2010/main" val="43372385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A5379B8-DE94-4F27-97C8-D31F1D8EC7B3}" type="datetime1">
              <a:rPr lang="en-US" altLang="zh-CN" smtClean="0"/>
              <a:t>5/31/2016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4230D-70C8-46E4-BBB8-30515E12620A}" type="slidenum">
              <a:rPr lang="en-US" smtClean="0"/>
              <a:pPr/>
              <a:t>‹#›</a:t>
            </a:fld>
            <a:endParaRPr lang="en-US" dirty="0"/>
          </a:p>
        </p:txBody>
      </p:sp>
    </p:spTree>
    <p:extLst>
      <p:ext uri="{BB962C8B-B14F-4D97-AF65-F5344CB8AC3E}">
        <p14:creationId xmlns:p14="http://schemas.microsoft.com/office/powerpoint/2010/main" val="2958697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7148475-7885-43FC-85ED-F81A67A4BCB4}" type="datetime1">
              <a:rPr lang="en-US" altLang="zh-CN" smtClean="0"/>
              <a:t>5/31/2016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4230D-70C8-46E4-BBB8-30515E12620A}" type="slidenum">
              <a:rPr lang="en-US" smtClean="0"/>
              <a:t>‹#›</a:t>
            </a:fld>
            <a:endParaRPr lang="en-US"/>
          </a:p>
        </p:txBody>
      </p:sp>
    </p:spTree>
    <p:extLst>
      <p:ext uri="{BB962C8B-B14F-4D97-AF65-F5344CB8AC3E}">
        <p14:creationId xmlns:p14="http://schemas.microsoft.com/office/powerpoint/2010/main" val="3744832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22B8B64-D4F0-44A3-A007-E8B235D6478F}" type="datetime1">
              <a:rPr lang="en-US" altLang="zh-CN" smtClean="0"/>
              <a:t>5/31/2016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4230D-70C8-46E4-BBB8-30515E12620A}" type="slidenum">
              <a:rPr lang="en-US" smtClean="0"/>
              <a:t>‹#›</a:t>
            </a:fld>
            <a:endParaRPr lang="en-US"/>
          </a:p>
        </p:txBody>
      </p:sp>
    </p:spTree>
    <p:extLst>
      <p:ext uri="{BB962C8B-B14F-4D97-AF65-F5344CB8AC3E}">
        <p14:creationId xmlns:p14="http://schemas.microsoft.com/office/powerpoint/2010/main" val="1830408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D350093-8365-4476-999A-B55F0FCC21CE}" type="datetime1">
              <a:rPr lang="en-US" altLang="zh-CN" smtClean="0"/>
              <a:t>5/31/2016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C4230D-70C8-46E4-BBB8-30515E12620A}" type="slidenum">
              <a:rPr lang="en-US" smtClean="0"/>
              <a:t>‹#›</a:t>
            </a:fld>
            <a:endParaRPr lang="en-US"/>
          </a:p>
        </p:txBody>
      </p:sp>
    </p:spTree>
    <p:extLst>
      <p:ext uri="{BB962C8B-B14F-4D97-AF65-F5344CB8AC3E}">
        <p14:creationId xmlns:p14="http://schemas.microsoft.com/office/powerpoint/2010/main" val="1842383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2CEA9793-6C09-4BA5-B4D7-811C7A8D5DF4}" type="datetime1">
              <a:rPr lang="en-US" altLang="zh-CN" smtClean="0"/>
              <a:t>5/31/2016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C4230D-70C8-46E4-BBB8-30515E12620A}" type="slidenum">
              <a:rPr lang="en-US" smtClean="0"/>
              <a:t>‹#›</a:t>
            </a:fld>
            <a:endParaRPr lang="en-US"/>
          </a:p>
        </p:txBody>
      </p:sp>
    </p:spTree>
    <p:extLst>
      <p:ext uri="{BB962C8B-B14F-4D97-AF65-F5344CB8AC3E}">
        <p14:creationId xmlns:p14="http://schemas.microsoft.com/office/powerpoint/2010/main" val="2338494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1A4019-6B24-40D2-983B-60FC1A8EA103}" type="datetime1">
              <a:rPr lang="en-US" altLang="zh-CN" smtClean="0"/>
              <a:t>5/31/2016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C4230D-70C8-46E4-BBB8-30515E12620A}" type="slidenum">
              <a:rPr lang="en-US" smtClean="0"/>
              <a:t>‹#›</a:t>
            </a:fld>
            <a:endParaRPr lang="en-US"/>
          </a:p>
        </p:txBody>
      </p:sp>
    </p:spTree>
    <p:extLst>
      <p:ext uri="{BB962C8B-B14F-4D97-AF65-F5344CB8AC3E}">
        <p14:creationId xmlns:p14="http://schemas.microsoft.com/office/powerpoint/2010/main" val="1843704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EA2ABF30-D861-42F9-AEED-133D8B606979}" type="datetime1">
              <a:rPr lang="en-US" altLang="zh-CN" smtClean="0"/>
              <a:t>5/31/2016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4230D-70C8-46E4-BBB8-30515E12620A}" type="slidenum">
              <a:rPr lang="en-US" smtClean="0"/>
              <a:t>‹#›</a:t>
            </a:fld>
            <a:endParaRPr lang="en-US"/>
          </a:p>
        </p:txBody>
      </p:sp>
    </p:spTree>
    <p:extLst>
      <p:ext uri="{BB962C8B-B14F-4D97-AF65-F5344CB8AC3E}">
        <p14:creationId xmlns:p14="http://schemas.microsoft.com/office/powerpoint/2010/main" val="2709902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1EB7CE1-9063-4550-A8DB-9153D948B9BB}" type="datetime1">
              <a:rPr lang="en-US" altLang="zh-CN" smtClean="0"/>
              <a:t>5/31/2016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4230D-70C8-46E4-BBB8-30515E12620A}" type="slidenum">
              <a:rPr lang="en-US" smtClean="0"/>
              <a:t>‹#›</a:t>
            </a:fld>
            <a:endParaRPr lang="en-US"/>
          </a:p>
        </p:txBody>
      </p:sp>
    </p:spTree>
    <p:extLst>
      <p:ext uri="{BB962C8B-B14F-4D97-AF65-F5344CB8AC3E}">
        <p14:creationId xmlns:p14="http://schemas.microsoft.com/office/powerpoint/2010/main" val="3807771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FE9EF-2AD3-4177-958C-11402C3166F1}" type="datetime1">
              <a:rPr lang="en-US" altLang="zh-CN" smtClean="0"/>
              <a:t>5/31/2016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C4230D-70C8-46E4-BBB8-30515E12620A}" type="slidenum">
              <a:rPr lang="en-US" smtClean="0"/>
              <a:t>‹#›</a:t>
            </a:fld>
            <a:endParaRPr lang="en-US"/>
          </a:p>
        </p:txBody>
      </p:sp>
    </p:spTree>
    <p:extLst>
      <p:ext uri="{BB962C8B-B14F-4D97-AF65-F5344CB8AC3E}">
        <p14:creationId xmlns:p14="http://schemas.microsoft.com/office/powerpoint/2010/main" val="416604248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png"/><Relationship Id="rId4" Type="http://schemas.openxmlformats.org/officeDocument/2006/relationships/image" Target="../media/image23.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909137" y="2388557"/>
            <a:ext cx="6858000" cy="962944"/>
          </a:xfrm>
        </p:spPr>
        <p:txBody>
          <a:bodyPr>
            <a:normAutofit fontScale="90000"/>
          </a:bodyPr>
          <a:lstStyle/>
          <a:p>
            <a:r>
              <a:rPr lang="zh-CN" altLang="en-US" sz="3600" b="1" dirty="0">
                <a:solidFill>
                  <a:srgbClr val="0070C0"/>
                </a:solidFill>
                <a:latin typeface="微软雅黑" pitchFamily="34" charset="-122"/>
                <a:ea typeface="微软雅黑" pitchFamily="34" charset="-122"/>
              </a:rPr>
              <a:t>基于</a:t>
            </a:r>
            <a:r>
              <a:rPr lang="en-US" altLang="zh-CN" sz="3600" b="1" dirty="0">
                <a:solidFill>
                  <a:srgbClr val="0070C0"/>
                </a:solidFill>
                <a:latin typeface="微软雅黑" pitchFamily="34" charset="-122"/>
                <a:ea typeface="微软雅黑" pitchFamily="34" charset="-122"/>
              </a:rPr>
              <a:t>OpenStack</a:t>
            </a:r>
            <a:r>
              <a:rPr lang="zh-CN" altLang="en-US" sz="3600" b="1" dirty="0">
                <a:solidFill>
                  <a:srgbClr val="0070C0"/>
                </a:solidFill>
                <a:latin typeface="微软雅黑" pitchFamily="34" charset="-122"/>
                <a:ea typeface="微软雅黑" pitchFamily="34" charset="-122"/>
              </a:rPr>
              <a:t>和</a:t>
            </a:r>
            <a:r>
              <a:rPr lang="en-US" altLang="zh-CN" sz="3600" b="1" dirty="0">
                <a:solidFill>
                  <a:srgbClr val="0070C0"/>
                </a:solidFill>
                <a:latin typeface="微软雅黑" pitchFamily="34" charset="-122"/>
                <a:ea typeface="微软雅黑" pitchFamily="34" charset="-122"/>
              </a:rPr>
              <a:t>Kubernetes</a:t>
            </a:r>
            <a:br>
              <a:rPr lang="en-US" altLang="zh-CN" sz="3600" b="1" dirty="0">
                <a:solidFill>
                  <a:srgbClr val="0070C0"/>
                </a:solidFill>
                <a:latin typeface="微软雅黑" pitchFamily="34" charset="-122"/>
                <a:ea typeface="微软雅黑" pitchFamily="34" charset="-122"/>
              </a:rPr>
            </a:br>
            <a:r>
              <a:rPr lang="zh-CN" altLang="en-US" sz="3600" b="1" dirty="0">
                <a:solidFill>
                  <a:srgbClr val="0070C0"/>
                </a:solidFill>
                <a:latin typeface="微软雅黑" pitchFamily="34" charset="-122"/>
                <a:ea typeface="微软雅黑" pitchFamily="34" charset="-122"/>
              </a:rPr>
              <a:t>构建组合云平台</a:t>
            </a:r>
            <a:endParaRPr lang="en-US" sz="3600" b="1" dirty="0">
              <a:solidFill>
                <a:srgbClr val="0070C0"/>
              </a:solidFill>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1939090" y="3764860"/>
            <a:ext cx="5349215" cy="1234434"/>
          </a:xfrm>
          <a:prstGeom prst="rect">
            <a:avLst/>
          </a:prstGeom>
        </p:spPr>
      </p:pic>
      <p:pic>
        <p:nvPicPr>
          <p:cNvPr id="7" name="图片 6"/>
          <p:cNvPicPr>
            <a:picLocks noChangeAspect="1"/>
          </p:cNvPicPr>
          <p:nvPr/>
        </p:nvPicPr>
        <p:blipFill>
          <a:blip r:embed="rId4"/>
          <a:stretch>
            <a:fillRect/>
          </a:stretch>
        </p:blipFill>
        <p:spPr>
          <a:xfrm>
            <a:off x="5238766" y="1128956"/>
            <a:ext cx="2647935" cy="1056876"/>
          </a:xfrm>
          <a:prstGeom prst="rect">
            <a:avLst/>
          </a:prstGeom>
        </p:spPr>
      </p:pic>
      <p:sp>
        <p:nvSpPr>
          <p:cNvPr id="6" name="标题 4"/>
          <p:cNvSpPr txBox="1">
            <a:spLocks/>
          </p:cNvSpPr>
          <p:nvPr/>
        </p:nvSpPr>
        <p:spPr>
          <a:xfrm>
            <a:off x="5905117" y="3351500"/>
            <a:ext cx="1315233" cy="481472"/>
          </a:xfrm>
          <a:prstGeom prst="rect">
            <a:avLst/>
          </a:prstGeom>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700" b="1" dirty="0">
                <a:solidFill>
                  <a:srgbClr val="0070C0"/>
                </a:solidFill>
                <a:latin typeface="微软雅黑" pitchFamily="34" charset="-122"/>
                <a:ea typeface="微软雅黑" pitchFamily="34" charset="-122"/>
              </a:rPr>
              <a:t>王昕</a:t>
            </a:r>
            <a:endParaRPr lang="en-US" sz="2700" b="1" dirty="0">
              <a:solidFill>
                <a:srgbClr val="0070C0"/>
              </a:solidFill>
              <a:latin typeface="微软雅黑" pitchFamily="34" charset="-122"/>
              <a:ea typeface="微软雅黑" pitchFamily="34" charset="-122"/>
            </a:endParaRPr>
          </a:p>
        </p:txBody>
      </p:sp>
    </p:spTree>
    <p:extLst>
      <p:ext uri="{BB962C8B-B14F-4D97-AF65-F5344CB8AC3E}">
        <p14:creationId xmlns:p14="http://schemas.microsoft.com/office/powerpoint/2010/main" val="12921653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298848" y="1462423"/>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利用不同的编排驱动将容器集群部署到不同云平台</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pic>
        <p:nvPicPr>
          <p:cNvPr id="46" name="图片 45"/>
          <p:cNvPicPr>
            <a:picLocks noChangeAspect="1"/>
          </p:cNvPicPr>
          <p:nvPr/>
        </p:nvPicPr>
        <p:blipFill>
          <a:blip r:embed="rId2"/>
          <a:stretch>
            <a:fillRect/>
          </a:stretch>
        </p:blipFill>
        <p:spPr>
          <a:xfrm>
            <a:off x="2004110" y="2144299"/>
            <a:ext cx="4937143" cy="3531743"/>
          </a:xfrm>
          <a:prstGeom prst="rect">
            <a:avLst/>
          </a:prstGeom>
        </p:spPr>
      </p:pic>
      <p:sp>
        <p:nvSpPr>
          <p:cNvPr id="2" name="灯片编号占位符 1"/>
          <p:cNvSpPr>
            <a:spLocks noGrp="1"/>
          </p:cNvSpPr>
          <p:nvPr>
            <p:ph type="sldNum" sz="quarter" idx="12"/>
          </p:nvPr>
        </p:nvSpPr>
        <p:spPr/>
        <p:txBody>
          <a:bodyPr/>
          <a:lstStyle/>
          <a:p>
            <a:fld id="{F0C4230D-70C8-46E4-BBB8-30515E12620A}" type="slidenum">
              <a:rPr lang="en-US" smtClean="0"/>
              <a:t>10</a:t>
            </a:fld>
            <a:endParaRPr lang="en-US"/>
          </a:p>
        </p:txBody>
      </p:sp>
      <p:pic>
        <p:nvPicPr>
          <p:cNvPr id="8" name="图片 7"/>
          <p:cNvPicPr>
            <a:picLocks noChangeAspect="1"/>
          </p:cNvPicPr>
          <p:nvPr/>
        </p:nvPicPr>
        <p:blipFill>
          <a:blip r:embed="rId3"/>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26812084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31008" y="1518790"/>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轻元数据中心操作系统的构建</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sp>
        <p:nvSpPr>
          <p:cNvPr id="21" name="内容占位符 4"/>
          <p:cNvSpPr>
            <a:spLocks noGrp="1"/>
          </p:cNvSpPr>
          <p:nvPr>
            <p:ph idx="1"/>
          </p:nvPr>
        </p:nvSpPr>
        <p:spPr>
          <a:xfrm>
            <a:off x="1225986" y="1846968"/>
            <a:ext cx="6698293" cy="3331762"/>
          </a:xfrm>
        </p:spPr>
        <p:txBody>
          <a:bodyPr>
            <a:noAutofit/>
          </a:bodyPr>
          <a:lstStyle/>
          <a:p>
            <a:pPr marL="0" indent="0">
              <a:buNone/>
            </a:pPr>
            <a:endParaRPr lang="zh-CN" altLang="en-US" sz="1800" dirty="0">
              <a:solidFill>
                <a:schemeClr val="accent1">
                  <a:lumMod val="75000"/>
                </a:schemeClr>
              </a:solidFill>
              <a:latin typeface="微软雅黑" charset="0"/>
              <a:ea typeface="微软雅黑" charset="0"/>
            </a:endParaRPr>
          </a:p>
          <a:p>
            <a:pPr>
              <a:buFont typeface="Wingdings" panose="05000000000000000000" pitchFamily="2" charset="2"/>
              <a:buChar char="Ø"/>
            </a:pPr>
            <a:r>
              <a:rPr lang="zh-CN" altLang="en-US" sz="1800" dirty="0"/>
              <a:t>基础技术的选型</a:t>
            </a:r>
            <a:endParaRPr lang="en-US" altLang="zh-CN" sz="1800" dirty="0"/>
          </a:p>
          <a:p>
            <a:pPr>
              <a:buFont typeface="Wingdings" panose="05000000000000000000" pitchFamily="2" charset="2"/>
              <a:buChar char="Ø"/>
            </a:pPr>
            <a:r>
              <a:rPr lang="zh-CN" altLang="en-US" sz="1800" dirty="0">
                <a:solidFill>
                  <a:schemeClr val="accent5">
                    <a:lumMod val="75000"/>
                  </a:schemeClr>
                </a:solidFill>
              </a:rPr>
              <a:t>轻元数据中心操作系统的主要特点</a:t>
            </a:r>
            <a:endParaRPr lang="en-US" altLang="zh-CN" sz="1800" dirty="0">
              <a:solidFill>
                <a:schemeClr val="accent5">
                  <a:lumMod val="75000"/>
                </a:schemeClr>
              </a:solidFill>
            </a:endParaRPr>
          </a:p>
          <a:p>
            <a:pPr lvl="1">
              <a:buFont typeface="Wingdings" panose="05000000000000000000" pitchFamily="2" charset="2"/>
              <a:buChar char="Ø"/>
            </a:pPr>
            <a:r>
              <a:rPr lang="zh-CN" altLang="en-US" sz="1500" dirty="0"/>
              <a:t>跨混合云的容器集群管理</a:t>
            </a:r>
            <a:endParaRPr lang="en-US" altLang="zh-CN" sz="1500" dirty="0"/>
          </a:p>
          <a:p>
            <a:pPr lvl="1">
              <a:buFont typeface="Wingdings" panose="05000000000000000000" pitchFamily="2" charset="2"/>
              <a:buChar char="Ø"/>
            </a:pPr>
            <a:r>
              <a:rPr lang="zh-CN" altLang="en-US" sz="1500" dirty="0">
                <a:solidFill>
                  <a:schemeClr val="accent5">
                    <a:lumMod val="75000"/>
                  </a:schemeClr>
                </a:solidFill>
              </a:rPr>
              <a:t>容器和虚拟机的组合编排</a:t>
            </a:r>
            <a:endParaRPr lang="en-US" altLang="zh-CN" sz="1500" dirty="0">
              <a:solidFill>
                <a:schemeClr val="accent5">
                  <a:lumMod val="75000"/>
                </a:schemeClr>
              </a:solidFill>
            </a:endParaRPr>
          </a:p>
          <a:p>
            <a:pPr lvl="1">
              <a:buFont typeface="Wingdings" panose="05000000000000000000" pitchFamily="2" charset="2"/>
              <a:buChar char="Ø"/>
            </a:pPr>
            <a:r>
              <a:rPr lang="en-US" altLang="zh-CN" sz="1500" dirty="0"/>
              <a:t>Cloud Native</a:t>
            </a:r>
            <a:r>
              <a:rPr lang="zh-CN" altLang="en-US" sz="1500" dirty="0"/>
              <a:t>系统与传统虚拟化方案对比</a:t>
            </a:r>
            <a:endParaRPr lang="en-US" altLang="zh-CN" sz="1500" dirty="0"/>
          </a:p>
          <a:p>
            <a:pPr>
              <a:buFont typeface="Wingdings" panose="05000000000000000000" pitchFamily="2" charset="2"/>
              <a:buChar char="Ø"/>
            </a:pPr>
            <a:r>
              <a:rPr lang="zh-CN" altLang="en-US" sz="1800" dirty="0"/>
              <a:t>跨容器和虚拟机的网络服务</a:t>
            </a:r>
            <a:endParaRPr lang="en-US" altLang="zh-CN" sz="1800" dirty="0"/>
          </a:p>
          <a:p>
            <a:pPr>
              <a:buFont typeface="Wingdings" panose="05000000000000000000" pitchFamily="2" charset="2"/>
              <a:buChar char="Ø"/>
            </a:pPr>
            <a:r>
              <a:rPr lang="zh-CN" altLang="en-US" sz="1800" dirty="0"/>
              <a:t>跨容器和虚拟机的存储服务</a:t>
            </a:r>
            <a:endParaRPr lang="en-US" altLang="zh-CN" sz="1800" dirty="0"/>
          </a:p>
          <a:p>
            <a:pPr>
              <a:buFont typeface="Wingdings" panose="05000000000000000000" pitchFamily="2" charset="2"/>
              <a:buChar char="Ø"/>
            </a:pPr>
            <a:r>
              <a:rPr lang="zh-CN" altLang="en-US" sz="1800" dirty="0"/>
              <a:t>云平台基本服务架构和应用部署架构</a:t>
            </a:r>
            <a:endParaRPr lang="en-US" altLang="zh-CN" sz="1800" dirty="0"/>
          </a:p>
          <a:p>
            <a:pPr>
              <a:buFont typeface="Wingdings" panose="05000000000000000000" pitchFamily="2" charset="2"/>
              <a:buChar char="Ø"/>
            </a:pPr>
            <a:r>
              <a:rPr lang="zh-CN" altLang="en-US" sz="1800" dirty="0"/>
              <a:t>云平台自动化部署运维后台</a:t>
            </a:r>
            <a:endParaRPr lang="en-US" altLang="zh-CN" sz="1800" dirty="0"/>
          </a:p>
        </p:txBody>
      </p:sp>
      <p:sp>
        <p:nvSpPr>
          <p:cNvPr id="2" name="灯片编号占位符 1"/>
          <p:cNvSpPr>
            <a:spLocks noGrp="1"/>
          </p:cNvSpPr>
          <p:nvPr>
            <p:ph type="sldNum" sz="quarter" idx="12"/>
          </p:nvPr>
        </p:nvSpPr>
        <p:spPr/>
        <p:txBody>
          <a:bodyPr/>
          <a:lstStyle/>
          <a:p>
            <a:fld id="{F0C4230D-70C8-46E4-BBB8-30515E12620A}" type="slidenum">
              <a:rPr lang="en-US" smtClean="0"/>
              <a:t>11</a:t>
            </a:fld>
            <a:endParaRPr lang="en-US"/>
          </a:p>
        </p:txBody>
      </p:sp>
      <p:pic>
        <p:nvPicPr>
          <p:cNvPr id="8" name="图片 7"/>
          <p:cNvPicPr>
            <a:picLocks noChangeAspect="1"/>
          </p:cNvPicPr>
          <p:nvPr/>
        </p:nvPicPr>
        <p:blipFill>
          <a:blip r:embed="rId2"/>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36905764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31008" y="1424128"/>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单纯的容器服务不足以满足企业云平台的需求</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pic>
        <p:nvPicPr>
          <p:cNvPr id="7" name="图片 6"/>
          <p:cNvPicPr>
            <a:picLocks noChangeAspect="1"/>
          </p:cNvPicPr>
          <p:nvPr/>
        </p:nvPicPr>
        <p:blipFill>
          <a:blip r:embed="rId2"/>
          <a:stretch>
            <a:fillRect/>
          </a:stretch>
        </p:blipFill>
        <p:spPr>
          <a:xfrm>
            <a:off x="1874206" y="2120131"/>
            <a:ext cx="5233838" cy="3408101"/>
          </a:xfrm>
          <a:prstGeom prst="rect">
            <a:avLst/>
          </a:prstGeom>
        </p:spPr>
      </p:pic>
      <p:sp>
        <p:nvSpPr>
          <p:cNvPr id="2" name="灯片编号占位符 1"/>
          <p:cNvSpPr>
            <a:spLocks noGrp="1"/>
          </p:cNvSpPr>
          <p:nvPr>
            <p:ph type="sldNum" sz="quarter" idx="12"/>
          </p:nvPr>
        </p:nvSpPr>
        <p:spPr/>
        <p:txBody>
          <a:bodyPr/>
          <a:lstStyle/>
          <a:p>
            <a:fld id="{F0C4230D-70C8-46E4-BBB8-30515E12620A}" type="slidenum">
              <a:rPr lang="en-US" smtClean="0"/>
              <a:t>12</a:t>
            </a:fld>
            <a:endParaRPr lang="en-US"/>
          </a:p>
        </p:txBody>
      </p:sp>
      <p:pic>
        <p:nvPicPr>
          <p:cNvPr id="9" name="图片 8"/>
          <p:cNvPicPr>
            <a:picLocks noChangeAspect="1"/>
          </p:cNvPicPr>
          <p:nvPr/>
        </p:nvPicPr>
        <p:blipFill>
          <a:blip r:embed="rId3"/>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997225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37997" y="1482178"/>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同一平台统一管理容器集群和虚拟机</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grpSp>
        <p:nvGrpSpPr>
          <p:cNvPr id="6" name="组合 5"/>
          <p:cNvGrpSpPr/>
          <p:nvPr/>
        </p:nvGrpSpPr>
        <p:grpSpPr>
          <a:xfrm>
            <a:off x="5082696" y="5115730"/>
            <a:ext cx="723275" cy="464103"/>
            <a:chOff x="1224203" y="3936610"/>
            <a:chExt cx="964366" cy="618804"/>
          </a:xfrm>
        </p:grpSpPr>
        <p:sp>
          <p:nvSpPr>
            <p:cNvPr id="7" name="圆角矩形 6"/>
            <p:cNvSpPr/>
            <p:nvPr/>
          </p:nvSpPr>
          <p:spPr>
            <a:xfrm>
              <a:off x="1251508" y="4006278"/>
              <a:ext cx="839244" cy="525463"/>
            </a:xfrm>
            <a:prstGeom prst="round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框 76"/>
            <p:cNvSpPr txBox="1">
              <a:spLocks noChangeArrowheads="1"/>
            </p:cNvSpPr>
            <p:nvPr/>
          </p:nvSpPr>
          <p:spPr bwMode="auto">
            <a:xfrm>
              <a:off x="1473471" y="3936610"/>
              <a:ext cx="477053"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en-US" altLang="zh-CN" sz="900" b="1" dirty="0">
                  <a:ea typeface="微软雅黑" panose="020B0503020204020204" pitchFamily="34" charset="-122"/>
                </a:rPr>
                <a:t>VM</a:t>
              </a:r>
              <a:endParaRPr lang="zh-CN" altLang="en-US" sz="900" b="1" dirty="0">
                <a:ea typeface="微软雅黑" panose="020B0503020204020204" pitchFamily="34" charset="-122"/>
              </a:endParaRPr>
            </a:p>
          </p:txBody>
        </p:sp>
        <p:sp>
          <p:nvSpPr>
            <p:cNvPr id="9" name="文本框 76"/>
            <p:cNvSpPr txBox="1">
              <a:spLocks noChangeArrowheads="1"/>
            </p:cNvSpPr>
            <p:nvPr/>
          </p:nvSpPr>
          <p:spPr bwMode="auto">
            <a:xfrm>
              <a:off x="1224203" y="4112215"/>
              <a:ext cx="964366" cy="443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en-US" altLang="zh-CN" sz="1200" b="1" dirty="0">
                  <a:solidFill>
                    <a:schemeClr val="accent1">
                      <a:lumMod val="75000"/>
                    </a:schemeClr>
                  </a:solidFill>
                  <a:latin typeface="宋体" panose="02010600030101010101" pitchFamily="2" charset="-122"/>
                </a:rPr>
                <a:t>Service</a:t>
              </a:r>
              <a:endParaRPr lang="zh-CN" altLang="en-US" sz="1200" b="1" dirty="0">
                <a:solidFill>
                  <a:schemeClr val="accent1">
                    <a:lumMod val="75000"/>
                  </a:schemeClr>
                </a:solidFill>
                <a:latin typeface="宋体" panose="02010600030101010101" pitchFamily="2" charset="-122"/>
              </a:endParaRPr>
            </a:p>
          </p:txBody>
        </p:sp>
      </p:grpSp>
      <p:grpSp>
        <p:nvGrpSpPr>
          <p:cNvPr id="10" name="组合 9"/>
          <p:cNvGrpSpPr/>
          <p:nvPr/>
        </p:nvGrpSpPr>
        <p:grpSpPr>
          <a:xfrm>
            <a:off x="2403746" y="5025339"/>
            <a:ext cx="662632" cy="742356"/>
            <a:chOff x="1170718" y="5319230"/>
            <a:chExt cx="883508" cy="989808"/>
          </a:xfrm>
        </p:grpSpPr>
        <p:sp>
          <p:nvSpPr>
            <p:cNvPr id="11" name="立方体 10"/>
            <p:cNvSpPr/>
            <p:nvPr/>
          </p:nvSpPr>
          <p:spPr bwMode="auto">
            <a:xfrm>
              <a:off x="1251508" y="5410865"/>
              <a:ext cx="736600" cy="749300"/>
            </a:xfrm>
            <a:prstGeom prst="cub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1350"/>
            </a:p>
          </p:txBody>
        </p:sp>
        <p:sp>
          <p:nvSpPr>
            <p:cNvPr id="12" name="文本框 76"/>
            <p:cNvSpPr txBox="1">
              <a:spLocks noChangeArrowheads="1"/>
            </p:cNvSpPr>
            <p:nvPr/>
          </p:nvSpPr>
          <p:spPr bwMode="auto">
            <a:xfrm>
              <a:off x="1286495" y="5319230"/>
              <a:ext cx="767731"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en-US" altLang="zh-CN" sz="900" b="1" dirty="0">
                  <a:ea typeface="微软雅黑" panose="020B0503020204020204" pitchFamily="34" charset="-122"/>
                </a:rPr>
                <a:t>Docker</a:t>
              </a:r>
              <a:endParaRPr lang="zh-CN" altLang="en-US" sz="900" b="1" dirty="0">
                <a:ea typeface="微软雅黑" panose="020B0503020204020204" pitchFamily="34" charset="-122"/>
              </a:endParaRPr>
            </a:p>
          </p:txBody>
        </p:sp>
        <p:sp>
          <p:nvSpPr>
            <p:cNvPr id="13" name="文本框 76"/>
            <p:cNvSpPr txBox="1">
              <a:spLocks noChangeArrowheads="1"/>
            </p:cNvSpPr>
            <p:nvPr/>
          </p:nvSpPr>
          <p:spPr bwMode="auto">
            <a:xfrm>
              <a:off x="1170718" y="5705795"/>
              <a:ext cx="718251" cy="603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0"/>
                </a:spcBef>
                <a:buFontTx/>
                <a:buNone/>
              </a:pPr>
              <a:r>
                <a:rPr lang="en-US" altLang="zh-CN" sz="900" b="1" dirty="0">
                  <a:solidFill>
                    <a:schemeClr val="accent1">
                      <a:lumMod val="75000"/>
                    </a:schemeClr>
                  </a:solidFill>
                  <a:latin typeface="宋体" panose="02010600030101010101" pitchFamily="2" charset="-122"/>
                </a:rPr>
                <a:t>Service</a:t>
              </a:r>
              <a:endParaRPr lang="zh-CN" altLang="en-US" sz="900" b="1" dirty="0">
                <a:solidFill>
                  <a:schemeClr val="accent1">
                    <a:lumMod val="75000"/>
                  </a:schemeClr>
                </a:solidFill>
                <a:latin typeface="宋体" panose="02010600030101010101" pitchFamily="2" charset="-122"/>
              </a:endParaRPr>
            </a:p>
          </p:txBody>
        </p:sp>
      </p:grpSp>
      <p:grpSp>
        <p:nvGrpSpPr>
          <p:cNvPr id="14" name="组合 13"/>
          <p:cNvGrpSpPr/>
          <p:nvPr/>
        </p:nvGrpSpPr>
        <p:grpSpPr>
          <a:xfrm>
            <a:off x="3325974" y="5025339"/>
            <a:ext cx="662632" cy="742356"/>
            <a:chOff x="1170718" y="5319230"/>
            <a:chExt cx="883508" cy="989808"/>
          </a:xfrm>
        </p:grpSpPr>
        <p:sp>
          <p:nvSpPr>
            <p:cNvPr id="15" name="立方体 14"/>
            <p:cNvSpPr/>
            <p:nvPr/>
          </p:nvSpPr>
          <p:spPr bwMode="auto">
            <a:xfrm>
              <a:off x="1251508" y="5410865"/>
              <a:ext cx="736600" cy="749300"/>
            </a:xfrm>
            <a:prstGeom prst="cub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1350"/>
            </a:p>
          </p:txBody>
        </p:sp>
        <p:sp>
          <p:nvSpPr>
            <p:cNvPr id="16" name="文本框 76"/>
            <p:cNvSpPr txBox="1">
              <a:spLocks noChangeArrowheads="1"/>
            </p:cNvSpPr>
            <p:nvPr/>
          </p:nvSpPr>
          <p:spPr bwMode="auto">
            <a:xfrm>
              <a:off x="1286495" y="5319230"/>
              <a:ext cx="767731"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en-US" altLang="zh-CN" sz="900" b="1" dirty="0">
                  <a:ea typeface="微软雅黑" panose="020B0503020204020204" pitchFamily="34" charset="-122"/>
                </a:rPr>
                <a:t>Docker</a:t>
              </a:r>
              <a:endParaRPr lang="zh-CN" altLang="en-US" sz="900" b="1" dirty="0">
                <a:ea typeface="微软雅黑" panose="020B0503020204020204" pitchFamily="34" charset="-122"/>
              </a:endParaRPr>
            </a:p>
          </p:txBody>
        </p:sp>
        <p:sp>
          <p:nvSpPr>
            <p:cNvPr id="17" name="文本框 76"/>
            <p:cNvSpPr txBox="1">
              <a:spLocks noChangeArrowheads="1"/>
            </p:cNvSpPr>
            <p:nvPr/>
          </p:nvSpPr>
          <p:spPr bwMode="auto">
            <a:xfrm>
              <a:off x="1170718" y="5705795"/>
              <a:ext cx="718251" cy="603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0"/>
                </a:spcBef>
                <a:buFontTx/>
                <a:buNone/>
              </a:pPr>
              <a:r>
                <a:rPr lang="en-US" altLang="zh-CN" sz="900" b="1" dirty="0">
                  <a:solidFill>
                    <a:schemeClr val="accent1">
                      <a:lumMod val="75000"/>
                    </a:schemeClr>
                  </a:solidFill>
                  <a:latin typeface="宋体" panose="02010600030101010101" pitchFamily="2" charset="-122"/>
                </a:rPr>
                <a:t>Service</a:t>
              </a:r>
              <a:endParaRPr lang="zh-CN" altLang="en-US" sz="900" b="1" dirty="0">
                <a:solidFill>
                  <a:schemeClr val="accent1">
                    <a:lumMod val="75000"/>
                  </a:schemeClr>
                </a:solidFill>
                <a:latin typeface="宋体" panose="02010600030101010101" pitchFamily="2" charset="-122"/>
              </a:endParaRPr>
            </a:p>
          </p:txBody>
        </p:sp>
      </p:grpSp>
      <p:grpSp>
        <p:nvGrpSpPr>
          <p:cNvPr id="18" name="组合 17"/>
          <p:cNvGrpSpPr/>
          <p:nvPr/>
        </p:nvGrpSpPr>
        <p:grpSpPr>
          <a:xfrm>
            <a:off x="4258862" y="5025339"/>
            <a:ext cx="662632" cy="742356"/>
            <a:chOff x="1170718" y="5319230"/>
            <a:chExt cx="883508" cy="989808"/>
          </a:xfrm>
        </p:grpSpPr>
        <p:sp>
          <p:nvSpPr>
            <p:cNvPr id="19" name="立方体 18"/>
            <p:cNvSpPr/>
            <p:nvPr/>
          </p:nvSpPr>
          <p:spPr bwMode="auto">
            <a:xfrm>
              <a:off x="1251508" y="5410865"/>
              <a:ext cx="736600" cy="749300"/>
            </a:xfrm>
            <a:prstGeom prst="cub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1350"/>
            </a:p>
          </p:txBody>
        </p:sp>
        <p:sp>
          <p:nvSpPr>
            <p:cNvPr id="20" name="文本框 76"/>
            <p:cNvSpPr txBox="1">
              <a:spLocks noChangeArrowheads="1"/>
            </p:cNvSpPr>
            <p:nvPr/>
          </p:nvSpPr>
          <p:spPr bwMode="auto">
            <a:xfrm>
              <a:off x="1286495" y="5319230"/>
              <a:ext cx="767731"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en-US" altLang="zh-CN" sz="900" b="1" dirty="0">
                  <a:ea typeface="微软雅黑" panose="020B0503020204020204" pitchFamily="34" charset="-122"/>
                </a:rPr>
                <a:t>Docker</a:t>
              </a:r>
              <a:endParaRPr lang="zh-CN" altLang="en-US" sz="900" b="1" dirty="0">
                <a:ea typeface="微软雅黑" panose="020B0503020204020204" pitchFamily="34" charset="-122"/>
              </a:endParaRPr>
            </a:p>
          </p:txBody>
        </p:sp>
        <p:sp>
          <p:nvSpPr>
            <p:cNvPr id="21" name="文本框 76"/>
            <p:cNvSpPr txBox="1">
              <a:spLocks noChangeArrowheads="1"/>
            </p:cNvSpPr>
            <p:nvPr/>
          </p:nvSpPr>
          <p:spPr bwMode="auto">
            <a:xfrm>
              <a:off x="1170718" y="5705795"/>
              <a:ext cx="718251" cy="603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0"/>
                </a:spcBef>
                <a:buFontTx/>
                <a:buNone/>
              </a:pPr>
              <a:r>
                <a:rPr lang="en-US" altLang="zh-CN" sz="900" b="1" dirty="0">
                  <a:solidFill>
                    <a:schemeClr val="accent1">
                      <a:lumMod val="75000"/>
                    </a:schemeClr>
                  </a:solidFill>
                  <a:latin typeface="宋体" panose="02010600030101010101" pitchFamily="2" charset="-122"/>
                </a:rPr>
                <a:t>Service</a:t>
              </a:r>
              <a:endParaRPr lang="zh-CN" altLang="en-US" sz="900" b="1" dirty="0">
                <a:solidFill>
                  <a:schemeClr val="accent1">
                    <a:lumMod val="75000"/>
                  </a:schemeClr>
                </a:solidFill>
                <a:latin typeface="宋体" panose="02010600030101010101" pitchFamily="2" charset="-122"/>
              </a:endParaRPr>
            </a:p>
          </p:txBody>
        </p:sp>
      </p:grpSp>
      <p:pic>
        <p:nvPicPr>
          <p:cNvPr id="22" name="图片 21"/>
          <p:cNvPicPr>
            <a:picLocks noChangeAspect="1"/>
          </p:cNvPicPr>
          <p:nvPr/>
        </p:nvPicPr>
        <p:blipFill>
          <a:blip r:embed="rId2"/>
          <a:stretch>
            <a:fillRect/>
          </a:stretch>
        </p:blipFill>
        <p:spPr>
          <a:xfrm>
            <a:off x="3325973" y="4421893"/>
            <a:ext cx="734574" cy="612146"/>
          </a:xfrm>
          <a:prstGeom prst="rect">
            <a:avLst/>
          </a:prstGeom>
        </p:spPr>
      </p:pic>
      <p:grpSp>
        <p:nvGrpSpPr>
          <p:cNvPr id="23" name="组合 22"/>
          <p:cNvGrpSpPr/>
          <p:nvPr/>
        </p:nvGrpSpPr>
        <p:grpSpPr>
          <a:xfrm>
            <a:off x="6029877" y="5115730"/>
            <a:ext cx="723275" cy="464103"/>
            <a:chOff x="1224203" y="3936610"/>
            <a:chExt cx="964366" cy="618804"/>
          </a:xfrm>
        </p:grpSpPr>
        <p:sp>
          <p:nvSpPr>
            <p:cNvPr id="24" name="圆角矩形 23"/>
            <p:cNvSpPr/>
            <p:nvPr/>
          </p:nvSpPr>
          <p:spPr>
            <a:xfrm>
              <a:off x="1251508" y="4006278"/>
              <a:ext cx="839244" cy="525463"/>
            </a:xfrm>
            <a:prstGeom prst="round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文本框 76"/>
            <p:cNvSpPr txBox="1">
              <a:spLocks noChangeArrowheads="1"/>
            </p:cNvSpPr>
            <p:nvPr/>
          </p:nvSpPr>
          <p:spPr bwMode="auto">
            <a:xfrm>
              <a:off x="1473471" y="3936610"/>
              <a:ext cx="477053"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en-US" altLang="zh-CN" sz="900" b="1" dirty="0">
                  <a:ea typeface="微软雅黑" panose="020B0503020204020204" pitchFamily="34" charset="-122"/>
                </a:rPr>
                <a:t>VM</a:t>
              </a:r>
              <a:endParaRPr lang="zh-CN" altLang="en-US" sz="900" b="1" dirty="0">
                <a:ea typeface="微软雅黑" panose="020B0503020204020204" pitchFamily="34" charset="-122"/>
              </a:endParaRPr>
            </a:p>
          </p:txBody>
        </p:sp>
        <p:sp>
          <p:nvSpPr>
            <p:cNvPr id="26" name="文本框 76"/>
            <p:cNvSpPr txBox="1">
              <a:spLocks noChangeArrowheads="1"/>
            </p:cNvSpPr>
            <p:nvPr/>
          </p:nvSpPr>
          <p:spPr bwMode="auto">
            <a:xfrm>
              <a:off x="1224203" y="4112215"/>
              <a:ext cx="964366" cy="443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en-US" altLang="zh-CN" sz="1200" b="1" dirty="0">
                  <a:solidFill>
                    <a:schemeClr val="accent1">
                      <a:lumMod val="75000"/>
                    </a:schemeClr>
                  </a:solidFill>
                  <a:latin typeface="宋体" panose="02010600030101010101" pitchFamily="2" charset="-122"/>
                </a:rPr>
                <a:t>Service</a:t>
              </a:r>
              <a:endParaRPr lang="zh-CN" altLang="en-US" sz="1200" b="1" dirty="0">
                <a:solidFill>
                  <a:schemeClr val="accent1">
                    <a:lumMod val="75000"/>
                  </a:schemeClr>
                </a:solidFill>
                <a:latin typeface="宋体" panose="02010600030101010101" pitchFamily="2" charset="-122"/>
              </a:endParaRPr>
            </a:p>
          </p:txBody>
        </p:sp>
      </p:grpSp>
      <p:pic>
        <p:nvPicPr>
          <p:cNvPr id="27" name="图片 26"/>
          <p:cNvPicPr>
            <a:picLocks noChangeAspect="1"/>
          </p:cNvPicPr>
          <p:nvPr/>
        </p:nvPicPr>
        <p:blipFill>
          <a:blip r:embed="rId3"/>
          <a:stretch>
            <a:fillRect/>
          </a:stretch>
        </p:blipFill>
        <p:spPr>
          <a:xfrm>
            <a:off x="5603865" y="4558515"/>
            <a:ext cx="557213" cy="557213"/>
          </a:xfrm>
          <a:prstGeom prst="rect">
            <a:avLst/>
          </a:prstGeom>
        </p:spPr>
      </p:pic>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992992" y="3301758"/>
            <a:ext cx="1428753" cy="1428753"/>
          </a:xfrm>
          <a:prstGeom prst="rect">
            <a:avLst/>
          </a:prstGeom>
        </p:spPr>
      </p:pic>
      <p:grpSp>
        <p:nvGrpSpPr>
          <p:cNvPr id="29" name="组合 28"/>
          <p:cNvGrpSpPr/>
          <p:nvPr/>
        </p:nvGrpSpPr>
        <p:grpSpPr>
          <a:xfrm>
            <a:off x="1510850" y="2192707"/>
            <a:ext cx="2578314" cy="827831"/>
            <a:chOff x="2865206" y="4720704"/>
            <a:chExt cx="3437752" cy="1103774"/>
          </a:xfrm>
        </p:grpSpPr>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99184" y="4720704"/>
              <a:ext cx="1103774" cy="1103774"/>
            </a:xfrm>
            <a:prstGeom prst="rect">
              <a:avLst/>
            </a:prstGeom>
          </p:spPr>
        </p:pic>
        <p:grpSp>
          <p:nvGrpSpPr>
            <p:cNvPr id="31" name="组合 30"/>
            <p:cNvGrpSpPr/>
            <p:nvPr/>
          </p:nvGrpSpPr>
          <p:grpSpPr>
            <a:xfrm>
              <a:off x="2865206" y="4783690"/>
              <a:ext cx="2770989" cy="895642"/>
              <a:chOff x="3632518" y="4633378"/>
              <a:chExt cx="2770989" cy="895642"/>
            </a:xfrm>
          </p:grpSpPr>
          <p:pic>
            <p:nvPicPr>
              <p:cNvPr id="32" name="图片 31"/>
              <p:cNvPicPr>
                <a:picLocks noChangeAspect="1"/>
              </p:cNvPicPr>
              <p:nvPr/>
            </p:nvPicPr>
            <p:blipFill>
              <a:blip r:embed="rId6"/>
              <a:stretch>
                <a:fillRect/>
              </a:stretch>
            </p:blipFill>
            <p:spPr>
              <a:xfrm>
                <a:off x="3632518" y="4633378"/>
                <a:ext cx="895642" cy="895642"/>
              </a:xfrm>
              <a:prstGeom prst="rect">
                <a:avLst/>
              </a:prstGeom>
            </p:spPr>
          </p:pic>
          <p:sp>
            <p:nvSpPr>
              <p:cNvPr id="33" name="文本框 32"/>
              <p:cNvSpPr txBox="1"/>
              <p:nvPr/>
            </p:nvSpPr>
            <p:spPr>
              <a:xfrm>
                <a:off x="4169799" y="4799114"/>
                <a:ext cx="2233708" cy="677107"/>
              </a:xfrm>
              <a:prstGeom prst="rect">
                <a:avLst/>
              </a:prstGeom>
              <a:noFill/>
            </p:spPr>
            <p:txBody>
              <a:bodyPr wrap="square" rtlCol="0">
                <a:spAutoFit/>
              </a:bodyPr>
              <a:lstStyle/>
              <a:p>
                <a:pPr algn="ctr"/>
                <a:r>
                  <a:rPr lang="zh-CN" altLang="en-US" sz="1350" b="1" dirty="0">
                    <a:solidFill>
                      <a:schemeClr val="accent1">
                        <a:lumMod val="75000"/>
                      </a:schemeClr>
                    </a:solidFill>
                  </a:rPr>
                  <a:t>轻元数据中心</a:t>
                </a:r>
                <a:endParaRPr lang="en-US" altLang="zh-CN" sz="1350" b="1" dirty="0">
                  <a:solidFill>
                    <a:schemeClr val="accent1">
                      <a:lumMod val="75000"/>
                    </a:schemeClr>
                  </a:solidFill>
                </a:endParaRPr>
              </a:p>
              <a:p>
                <a:pPr algn="ctr"/>
                <a:r>
                  <a:rPr lang="zh-CN" altLang="en-US" sz="1350" b="1" dirty="0">
                    <a:solidFill>
                      <a:schemeClr val="accent1">
                        <a:lumMod val="75000"/>
                      </a:schemeClr>
                    </a:solidFill>
                  </a:rPr>
                  <a:t>操作系统</a:t>
                </a:r>
              </a:p>
            </p:txBody>
          </p:sp>
        </p:grpSp>
      </p:grpSp>
      <p:sp>
        <p:nvSpPr>
          <p:cNvPr id="34" name="右箭头 33"/>
          <p:cNvSpPr/>
          <p:nvPr/>
        </p:nvSpPr>
        <p:spPr>
          <a:xfrm rot="3296001">
            <a:off x="3814198" y="3039386"/>
            <a:ext cx="531405" cy="277152"/>
          </a:xfrm>
          <a:prstGeom prst="rightArrow">
            <a:avLst/>
          </a:prstGeom>
          <a:solidFill>
            <a:schemeClr val="accent1">
              <a:lumMod val="20000"/>
              <a:lumOff val="80000"/>
            </a:schemeClr>
          </a:solidFill>
          <a:effectLst>
            <a:glow>
              <a:schemeClr val="accent1">
                <a:satMod val="175000"/>
                <a:alpha val="40000"/>
              </a:schemeClr>
            </a:glow>
            <a:innerShdw blurRad="114300">
              <a:prstClr val="black"/>
            </a:inn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solidFill>
                <a:schemeClr val="accent1">
                  <a:lumMod val="20000"/>
                  <a:lumOff val="80000"/>
                </a:schemeClr>
              </a:solidFill>
            </a:endParaRPr>
          </a:p>
        </p:txBody>
      </p:sp>
      <p:sp>
        <p:nvSpPr>
          <p:cNvPr id="2" name="灯片编号占位符 1"/>
          <p:cNvSpPr>
            <a:spLocks noGrp="1"/>
          </p:cNvSpPr>
          <p:nvPr>
            <p:ph type="sldNum" sz="quarter" idx="12"/>
          </p:nvPr>
        </p:nvSpPr>
        <p:spPr/>
        <p:txBody>
          <a:bodyPr/>
          <a:lstStyle/>
          <a:p>
            <a:fld id="{F0C4230D-70C8-46E4-BBB8-30515E12620A}" type="slidenum">
              <a:rPr lang="en-US" smtClean="0"/>
              <a:t>13</a:t>
            </a:fld>
            <a:endParaRPr lang="en-US"/>
          </a:p>
        </p:txBody>
      </p:sp>
      <p:pic>
        <p:nvPicPr>
          <p:cNvPr id="36" name="图片 35"/>
          <p:cNvPicPr>
            <a:picLocks noChangeAspect="1"/>
          </p:cNvPicPr>
          <p:nvPr/>
        </p:nvPicPr>
        <p:blipFill>
          <a:blip r:embed="rId7"/>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4351287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59598" y="1424129"/>
            <a:ext cx="7266095" cy="692497"/>
            <a:chOff x="1159161" y="2742687"/>
            <a:chExt cx="9753816" cy="923329"/>
          </a:xfrm>
        </p:grpSpPr>
        <p:sp>
          <p:nvSpPr>
            <p:cNvPr id="14364" name="文本框 8"/>
            <p:cNvSpPr txBox="1">
              <a:spLocks noChangeArrowheads="1"/>
            </p:cNvSpPr>
            <p:nvPr/>
          </p:nvSpPr>
          <p:spPr bwMode="auto">
            <a:xfrm>
              <a:off x="1159161" y="2742687"/>
              <a:ext cx="9753816" cy="92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自动部署组合服务在用户私有网络通信</a:t>
              </a:r>
            </a:p>
            <a:p>
              <a:endParaRPr lang="en-US" altLang="zh-CN"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pic>
        <p:nvPicPr>
          <p:cNvPr id="26" name="图片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604874" y="2153694"/>
            <a:ext cx="4994776" cy="331479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灯片编号占位符 1"/>
          <p:cNvSpPr>
            <a:spLocks noGrp="1"/>
          </p:cNvSpPr>
          <p:nvPr>
            <p:ph type="sldNum" sz="quarter" idx="12"/>
          </p:nvPr>
        </p:nvSpPr>
        <p:spPr/>
        <p:txBody>
          <a:bodyPr/>
          <a:lstStyle/>
          <a:p>
            <a:fld id="{F0C4230D-70C8-46E4-BBB8-30515E12620A}" type="slidenum">
              <a:rPr lang="en-US" smtClean="0"/>
              <a:t>14</a:t>
            </a:fld>
            <a:endParaRPr lang="en-US"/>
          </a:p>
        </p:txBody>
      </p:sp>
      <p:pic>
        <p:nvPicPr>
          <p:cNvPr id="8" name="图片 7"/>
          <p:cNvPicPr>
            <a:picLocks noChangeAspect="1"/>
          </p:cNvPicPr>
          <p:nvPr/>
        </p:nvPicPr>
        <p:blipFill>
          <a:blip r:embed="rId3"/>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915835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17908" y="1424128"/>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容器和虚拟机组合服务对接弹性大数据</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pic>
        <p:nvPicPr>
          <p:cNvPr id="8" name="图片 7"/>
          <p:cNvPicPr>
            <a:picLocks noChangeAspect="1"/>
          </p:cNvPicPr>
          <p:nvPr/>
        </p:nvPicPr>
        <p:blipFill>
          <a:blip r:embed="rId2"/>
          <a:stretch>
            <a:fillRect/>
          </a:stretch>
        </p:blipFill>
        <p:spPr>
          <a:xfrm>
            <a:off x="840810" y="2249907"/>
            <a:ext cx="7069561" cy="3192407"/>
          </a:xfrm>
          <a:prstGeom prst="rect">
            <a:avLst/>
          </a:prstGeom>
        </p:spPr>
      </p:pic>
      <p:sp>
        <p:nvSpPr>
          <p:cNvPr id="6" name="灯片编号占位符 5"/>
          <p:cNvSpPr>
            <a:spLocks noGrp="1"/>
          </p:cNvSpPr>
          <p:nvPr>
            <p:ph type="sldNum" sz="quarter" idx="12"/>
          </p:nvPr>
        </p:nvSpPr>
        <p:spPr/>
        <p:txBody>
          <a:bodyPr/>
          <a:lstStyle/>
          <a:p>
            <a:fld id="{F0C4230D-70C8-46E4-BBB8-30515E12620A}" type="slidenum">
              <a:rPr lang="en-US" smtClean="0"/>
              <a:t>15</a:t>
            </a:fld>
            <a:endParaRPr lang="en-US"/>
          </a:p>
        </p:txBody>
      </p:sp>
      <p:pic>
        <p:nvPicPr>
          <p:cNvPr id="9" name="图片 8"/>
          <p:cNvPicPr>
            <a:picLocks noChangeAspect="1"/>
          </p:cNvPicPr>
          <p:nvPr/>
        </p:nvPicPr>
        <p:blipFill>
          <a:blip r:embed="rId3"/>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16827933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31008" y="1518790"/>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轻元数据中心操作系统的构建</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sp>
        <p:nvSpPr>
          <p:cNvPr id="21" name="内容占位符 4"/>
          <p:cNvSpPr>
            <a:spLocks noGrp="1"/>
          </p:cNvSpPr>
          <p:nvPr>
            <p:ph idx="1"/>
          </p:nvPr>
        </p:nvSpPr>
        <p:spPr>
          <a:xfrm>
            <a:off x="1225986" y="1846968"/>
            <a:ext cx="6698293" cy="3331762"/>
          </a:xfrm>
        </p:spPr>
        <p:txBody>
          <a:bodyPr>
            <a:noAutofit/>
          </a:bodyPr>
          <a:lstStyle/>
          <a:p>
            <a:pPr marL="0" indent="0">
              <a:buNone/>
            </a:pPr>
            <a:endParaRPr lang="zh-CN" altLang="en-US" sz="1800" dirty="0">
              <a:solidFill>
                <a:schemeClr val="accent1">
                  <a:lumMod val="75000"/>
                </a:schemeClr>
              </a:solidFill>
              <a:latin typeface="微软雅黑" charset="0"/>
              <a:ea typeface="微软雅黑" charset="0"/>
            </a:endParaRPr>
          </a:p>
          <a:p>
            <a:pPr>
              <a:buFont typeface="Wingdings" panose="05000000000000000000" pitchFamily="2" charset="2"/>
              <a:buChar char="Ø"/>
            </a:pPr>
            <a:r>
              <a:rPr lang="zh-CN" altLang="en-US" sz="1800" dirty="0"/>
              <a:t>基础技术的选型</a:t>
            </a:r>
            <a:endParaRPr lang="en-US" altLang="zh-CN" sz="1800" dirty="0"/>
          </a:p>
          <a:p>
            <a:pPr>
              <a:buFont typeface="Wingdings" panose="05000000000000000000" pitchFamily="2" charset="2"/>
              <a:buChar char="Ø"/>
            </a:pPr>
            <a:r>
              <a:rPr lang="zh-CN" altLang="en-US" sz="1800" dirty="0">
                <a:solidFill>
                  <a:schemeClr val="accent5">
                    <a:lumMod val="75000"/>
                  </a:schemeClr>
                </a:solidFill>
              </a:rPr>
              <a:t>轻元数据中心操作系统的主要特点</a:t>
            </a:r>
            <a:endParaRPr lang="en-US" altLang="zh-CN" sz="1800" dirty="0">
              <a:solidFill>
                <a:schemeClr val="accent5">
                  <a:lumMod val="75000"/>
                </a:schemeClr>
              </a:solidFill>
            </a:endParaRPr>
          </a:p>
          <a:p>
            <a:pPr lvl="1">
              <a:buFont typeface="Wingdings" panose="05000000000000000000" pitchFamily="2" charset="2"/>
              <a:buChar char="Ø"/>
            </a:pPr>
            <a:r>
              <a:rPr lang="zh-CN" altLang="en-US" sz="1500" dirty="0"/>
              <a:t>跨混合云的容器集群管理</a:t>
            </a:r>
            <a:endParaRPr lang="en-US" altLang="zh-CN" sz="1500" dirty="0"/>
          </a:p>
          <a:p>
            <a:pPr lvl="1">
              <a:buFont typeface="Wingdings" panose="05000000000000000000" pitchFamily="2" charset="2"/>
              <a:buChar char="Ø"/>
            </a:pPr>
            <a:r>
              <a:rPr lang="zh-CN" altLang="en-US" sz="1500" dirty="0"/>
              <a:t>容器和虚拟机的组合编排</a:t>
            </a:r>
            <a:endParaRPr lang="en-US" altLang="zh-CN" sz="1500" dirty="0"/>
          </a:p>
          <a:p>
            <a:pPr lvl="1">
              <a:buFont typeface="Wingdings" panose="05000000000000000000" pitchFamily="2" charset="2"/>
              <a:buChar char="Ø"/>
            </a:pPr>
            <a:r>
              <a:rPr lang="en-US" altLang="zh-CN" sz="1500" dirty="0">
                <a:solidFill>
                  <a:schemeClr val="accent5">
                    <a:lumMod val="75000"/>
                  </a:schemeClr>
                </a:solidFill>
              </a:rPr>
              <a:t>Cloud Native</a:t>
            </a:r>
            <a:r>
              <a:rPr lang="zh-CN" altLang="en-US" sz="1500" dirty="0">
                <a:solidFill>
                  <a:schemeClr val="accent5">
                    <a:lumMod val="75000"/>
                  </a:schemeClr>
                </a:solidFill>
              </a:rPr>
              <a:t>系统与传统虚拟化方案对比</a:t>
            </a:r>
            <a:endParaRPr lang="en-US" altLang="zh-CN" sz="1500" dirty="0">
              <a:solidFill>
                <a:schemeClr val="accent5">
                  <a:lumMod val="75000"/>
                </a:schemeClr>
              </a:solidFill>
            </a:endParaRPr>
          </a:p>
          <a:p>
            <a:pPr>
              <a:buFont typeface="Wingdings" panose="05000000000000000000" pitchFamily="2" charset="2"/>
              <a:buChar char="Ø"/>
            </a:pPr>
            <a:r>
              <a:rPr lang="zh-CN" altLang="en-US" sz="1800" dirty="0"/>
              <a:t>跨容器和虚拟机的网络服务</a:t>
            </a:r>
            <a:endParaRPr lang="en-US" altLang="zh-CN" sz="1800" dirty="0"/>
          </a:p>
          <a:p>
            <a:pPr>
              <a:buFont typeface="Wingdings" panose="05000000000000000000" pitchFamily="2" charset="2"/>
              <a:buChar char="Ø"/>
            </a:pPr>
            <a:r>
              <a:rPr lang="zh-CN" altLang="en-US" sz="1800" dirty="0"/>
              <a:t>跨容器和虚拟机的存储服务</a:t>
            </a:r>
            <a:endParaRPr lang="en-US" altLang="zh-CN" sz="1800" dirty="0"/>
          </a:p>
          <a:p>
            <a:pPr>
              <a:buFont typeface="Wingdings" panose="05000000000000000000" pitchFamily="2" charset="2"/>
              <a:buChar char="Ø"/>
            </a:pPr>
            <a:r>
              <a:rPr lang="zh-CN" altLang="en-US" sz="1800" dirty="0"/>
              <a:t>云平台基本服务架构和应用部署架构</a:t>
            </a:r>
            <a:endParaRPr lang="en-US" altLang="zh-CN" sz="1800" dirty="0"/>
          </a:p>
          <a:p>
            <a:pPr>
              <a:buFont typeface="Wingdings" panose="05000000000000000000" pitchFamily="2" charset="2"/>
              <a:buChar char="Ø"/>
            </a:pPr>
            <a:r>
              <a:rPr lang="zh-CN" altLang="en-US" sz="1800" dirty="0"/>
              <a:t>云平台自动化部署运维后台</a:t>
            </a:r>
            <a:endParaRPr lang="en-US" altLang="zh-CN" sz="1800" dirty="0"/>
          </a:p>
        </p:txBody>
      </p:sp>
      <p:sp>
        <p:nvSpPr>
          <p:cNvPr id="2" name="灯片编号占位符 1"/>
          <p:cNvSpPr>
            <a:spLocks noGrp="1"/>
          </p:cNvSpPr>
          <p:nvPr>
            <p:ph type="sldNum" sz="quarter" idx="12"/>
          </p:nvPr>
        </p:nvSpPr>
        <p:spPr/>
        <p:txBody>
          <a:bodyPr/>
          <a:lstStyle/>
          <a:p>
            <a:fld id="{F0C4230D-70C8-46E4-BBB8-30515E12620A}" type="slidenum">
              <a:rPr lang="en-US" smtClean="0"/>
              <a:t>16</a:t>
            </a:fld>
            <a:endParaRPr lang="en-US"/>
          </a:p>
        </p:txBody>
      </p:sp>
      <p:pic>
        <p:nvPicPr>
          <p:cNvPr id="8" name="图片 7"/>
          <p:cNvPicPr>
            <a:picLocks noChangeAspect="1"/>
          </p:cNvPicPr>
          <p:nvPr/>
        </p:nvPicPr>
        <p:blipFill>
          <a:blip r:embed="rId2"/>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30987898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214296" y="1539854"/>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lvl="1" indent="0"/>
              <a:r>
                <a:rPr lang="zh-CN" altLang="en-US" sz="2100" dirty="0">
                  <a:solidFill>
                    <a:srgbClr val="0070C0"/>
                  </a:solidFill>
                  <a:latin typeface="微软雅黑" pitchFamily="34" charset="-122"/>
                  <a:ea typeface="微软雅黑" pitchFamily="34" charset="-122"/>
                </a:rPr>
                <a:t>传统虚拟化方案对比</a:t>
              </a:r>
              <a:r>
                <a:rPr lang="en-US" altLang="zh-CN" sz="2100" dirty="0">
                  <a:solidFill>
                    <a:srgbClr val="0070C0"/>
                  </a:solidFill>
                  <a:latin typeface="微软雅黑" pitchFamily="34" charset="-122"/>
                  <a:ea typeface="微软雅黑" pitchFamily="34" charset="-122"/>
                </a:rPr>
                <a:t>Cloud Native</a:t>
              </a:r>
              <a:r>
                <a:rPr lang="zh-CN" altLang="en-US" sz="2100" dirty="0">
                  <a:solidFill>
                    <a:srgbClr val="0070C0"/>
                  </a:solidFill>
                  <a:latin typeface="微软雅黑" pitchFamily="34" charset="-122"/>
                  <a:ea typeface="微软雅黑" pitchFamily="34" charset="-122"/>
                </a:rPr>
                <a:t>系统</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sp>
        <p:nvSpPr>
          <p:cNvPr id="8" name="内容占位符 4"/>
          <p:cNvSpPr>
            <a:spLocks noGrp="1"/>
          </p:cNvSpPr>
          <p:nvPr>
            <p:ph idx="1"/>
          </p:nvPr>
        </p:nvSpPr>
        <p:spPr>
          <a:xfrm>
            <a:off x="1214296" y="2047996"/>
            <a:ext cx="2940485" cy="2805668"/>
          </a:xfrm>
        </p:spPr>
        <p:txBody>
          <a:bodyPr>
            <a:normAutofit fontScale="92500" lnSpcReduction="20000"/>
          </a:bodyPr>
          <a:lstStyle/>
          <a:p>
            <a:pPr marL="0" indent="0">
              <a:buNone/>
            </a:pPr>
            <a:endParaRPr lang="zh-CN" altLang="en-US" dirty="0">
              <a:solidFill>
                <a:srgbClr val="0070C0"/>
              </a:solidFill>
              <a:latin typeface="微软雅黑" pitchFamily="34" charset="-122"/>
              <a:ea typeface="微软雅黑" pitchFamily="34" charset="-122"/>
            </a:endParaRPr>
          </a:p>
          <a:p>
            <a:pPr>
              <a:buFont typeface="Wingdings" panose="05000000000000000000" pitchFamily="2" charset="2"/>
              <a:buChar char="Ø"/>
            </a:pPr>
            <a:r>
              <a:rPr lang="zh-CN" altLang="en-US" dirty="0" smtClean="0"/>
              <a:t>设计思想和应用场景</a:t>
            </a:r>
            <a:endParaRPr lang="en-US" altLang="zh-CN" dirty="0"/>
          </a:p>
          <a:p>
            <a:pPr>
              <a:buFont typeface="Wingdings" panose="05000000000000000000" pitchFamily="2" charset="2"/>
              <a:buChar char="Ø"/>
            </a:pPr>
            <a:r>
              <a:rPr lang="zh-CN" altLang="en-US" dirty="0" smtClean="0"/>
              <a:t>高可用</a:t>
            </a:r>
            <a:r>
              <a:rPr lang="zh-CN" altLang="en-US" dirty="0"/>
              <a:t>方案</a:t>
            </a:r>
            <a:endParaRPr lang="en-US" altLang="zh-CN" dirty="0"/>
          </a:p>
          <a:p>
            <a:pPr>
              <a:buFont typeface="Wingdings" panose="05000000000000000000" pitchFamily="2" charset="2"/>
              <a:buChar char="Ø"/>
            </a:pPr>
            <a:r>
              <a:rPr lang="zh-CN" altLang="en-US" dirty="0" smtClean="0"/>
              <a:t>应用迁移和应用升级</a:t>
            </a:r>
            <a:endParaRPr lang="en-US" altLang="zh-CN" dirty="0" smtClean="0"/>
          </a:p>
          <a:p>
            <a:pPr>
              <a:buFont typeface="Wingdings" panose="05000000000000000000" pitchFamily="2" charset="2"/>
              <a:buChar char="Ø"/>
            </a:pPr>
            <a:r>
              <a:rPr lang="zh-CN" altLang="en-US" dirty="0" smtClean="0"/>
              <a:t>系统价值曲线</a:t>
            </a:r>
            <a:endParaRPr lang="en-US" altLang="zh-CN" dirty="0"/>
          </a:p>
        </p:txBody>
      </p:sp>
      <p:sp>
        <p:nvSpPr>
          <p:cNvPr id="2" name="灯片编号占位符 1"/>
          <p:cNvSpPr>
            <a:spLocks noGrp="1"/>
          </p:cNvSpPr>
          <p:nvPr>
            <p:ph type="sldNum" sz="quarter" idx="12"/>
          </p:nvPr>
        </p:nvSpPr>
        <p:spPr/>
        <p:txBody>
          <a:bodyPr/>
          <a:lstStyle/>
          <a:p>
            <a:fld id="{F0C4230D-70C8-46E4-BBB8-30515E12620A}" type="slidenum">
              <a:rPr lang="en-US" smtClean="0"/>
              <a:t>17</a:t>
            </a:fld>
            <a:endParaRPr lang="en-US"/>
          </a:p>
        </p:txBody>
      </p:sp>
      <p:sp>
        <p:nvSpPr>
          <p:cNvPr id="10" name="内容占位符 4"/>
          <p:cNvSpPr txBox="1">
            <a:spLocks/>
          </p:cNvSpPr>
          <p:nvPr/>
        </p:nvSpPr>
        <p:spPr>
          <a:xfrm>
            <a:off x="4871977" y="2047996"/>
            <a:ext cx="2940485" cy="280566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buNone/>
            </a:pPr>
            <a:endParaRPr lang="zh-CN" altLang="en-US" sz="2100" dirty="0">
              <a:solidFill>
                <a:schemeClr val="accent1">
                  <a:lumMod val="75000"/>
                </a:schemeClr>
              </a:solidFill>
              <a:latin typeface="微软雅黑" charset="0"/>
              <a:ea typeface="微软雅黑" charset="0"/>
            </a:endParaRPr>
          </a:p>
          <a:p>
            <a:pPr>
              <a:buFont typeface="Wingdings" panose="05000000000000000000" pitchFamily="2" charset="2"/>
              <a:buChar char="Ø"/>
            </a:pPr>
            <a:r>
              <a:rPr lang="zh-CN" altLang="en-US" sz="2100" dirty="0">
                <a:solidFill>
                  <a:schemeClr val="accent1">
                    <a:lumMod val="75000"/>
                  </a:schemeClr>
                </a:solidFill>
              </a:rPr>
              <a:t>设计思想和应用场景</a:t>
            </a:r>
            <a:endParaRPr lang="en-US" altLang="zh-CN" sz="2100" dirty="0">
              <a:solidFill>
                <a:schemeClr val="accent1">
                  <a:lumMod val="75000"/>
                </a:schemeClr>
              </a:solidFill>
            </a:endParaRPr>
          </a:p>
          <a:p>
            <a:pPr>
              <a:buFont typeface="Wingdings" panose="05000000000000000000" pitchFamily="2" charset="2"/>
              <a:buChar char="Ø"/>
            </a:pPr>
            <a:r>
              <a:rPr lang="zh-CN" altLang="en-US" sz="2100" dirty="0">
                <a:solidFill>
                  <a:schemeClr val="accent1">
                    <a:lumMod val="75000"/>
                  </a:schemeClr>
                </a:solidFill>
              </a:rPr>
              <a:t>高可用方案</a:t>
            </a:r>
            <a:endParaRPr lang="en-US" altLang="zh-CN" sz="2100" dirty="0">
              <a:solidFill>
                <a:schemeClr val="accent1">
                  <a:lumMod val="75000"/>
                </a:schemeClr>
              </a:solidFill>
            </a:endParaRPr>
          </a:p>
          <a:p>
            <a:pPr>
              <a:buFont typeface="Wingdings" panose="05000000000000000000" pitchFamily="2" charset="2"/>
              <a:buChar char="Ø"/>
            </a:pPr>
            <a:r>
              <a:rPr lang="zh-CN" altLang="en-US" sz="2100" dirty="0">
                <a:solidFill>
                  <a:schemeClr val="accent1">
                    <a:lumMod val="75000"/>
                  </a:schemeClr>
                </a:solidFill>
              </a:rPr>
              <a:t>应用迁移和应用升级</a:t>
            </a:r>
            <a:endParaRPr lang="en-US" altLang="zh-CN" sz="2100" dirty="0">
              <a:solidFill>
                <a:schemeClr val="accent1">
                  <a:lumMod val="75000"/>
                </a:schemeClr>
              </a:solidFill>
            </a:endParaRPr>
          </a:p>
          <a:p>
            <a:pPr>
              <a:buFont typeface="Wingdings" panose="05000000000000000000" pitchFamily="2" charset="2"/>
              <a:buChar char="Ø"/>
            </a:pPr>
            <a:r>
              <a:rPr lang="zh-CN" altLang="en-US" sz="2100" dirty="0">
                <a:solidFill>
                  <a:schemeClr val="accent1">
                    <a:lumMod val="75000"/>
                  </a:schemeClr>
                </a:solidFill>
              </a:rPr>
              <a:t>系统价值曲线</a:t>
            </a:r>
            <a:endParaRPr lang="en-US" altLang="zh-CN" sz="2100" dirty="0">
              <a:solidFill>
                <a:schemeClr val="accent1">
                  <a:lumMod val="75000"/>
                </a:schemeClr>
              </a:solidFill>
            </a:endParaRPr>
          </a:p>
        </p:txBody>
      </p:sp>
      <p:sp>
        <p:nvSpPr>
          <p:cNvPr id="11" name="文本框 10"/>
          <p:cNvSpPr txBox="1"/>
          <p:nvPr/>
        </p:nvSpPr>
        <p:spPr>
          <a:xfrm>
            <a:off x="4051966" y="2867160"/>
            <a:ext cx="582461" cy="461665"/>
          </a:xfrm>
          <a:prstGeom prst="rect">
            <a:avLst/>
          </a:prstGeom>
          <a:noFill/>
        </p:spPr>
        <p:txBody>
          <a:bodyPr wrap="square" rtlCol="0">
            <a:spAutoFit/>
          </a:bodyPr>
          <a:lstStyle/>
          <a:p>
            <a:r>
              <a:rPr lang="en-US" altLang="zh-CN" sz="2400" dirty="0">
                <a:solidFill>
                  <a:schemeClr val="accent1">
                    <a:lumMod val="75000"/>
                  </a:schemeClr>
                </a:solidFill>
              </a:rPr>
              <a:t>VS.</a:t>
            </a:r>
            <a:endParaRPr lang="zh-CN" altLang="en-US" sz="2400" dirty="0">
              <a:solidFill>
                <a:schemeClr val="accent1">
                  <a:lumMod val="75000"/>
                </a:schemeClr>
              </a:solidFill>
            </a:endParaRPr>
          </a:p>
        </p:txBody>
      </p:sp>
      <p:pic>
        <p:nvPicPr>
          <p:cNvPr id="12" name="图片 11"/>
          <p:cNvPicPr>
            <a:picLocks noChangeAspect="1"/>
          </p:cNvPicPr>
          <p:nvPr/>
        </p:nvPicPr>
        <p:blipFill>
          <a:blip r:embed="rId2"/>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8395276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77371" y="1539854"/>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设计思想和应用场景</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sp>
        <p:nvSpPr>
          <p:cNvPr id="12" name="文本框 11"/>
          <p:cNvSpPr txBox="1"/>
          <p:nvPr/>
        </p:nvSpPr>
        <p:spPr>
          <a:xfrm>
            <a:off x="1319728" y="2186846"/>
            <a:ext cx="2893715" cy="877163"/>
          </a:xfrm>
          <a:prstGeom prst="rect">
            <a:avLst/>
          </a:prstGeom>
          <a:noFill/>
        </p:spPr>
        <p:txBody>
          <a:bodyPr wrap="square" rtlCol="0">
            <a:spAutoFit/>
          </a:bodyPr>
          <a:lstStyle/>
          <a:p>
            <a:r>
              <a:rPr lang="en-US" altLang="zh-CN" sz="1500" b="1" dirty="0"/>
              <a:t>VMware/Pet</a:t>
            </a:r>
          </a:p>
          <a:p>
            <a:pPr marL="257175" indent="-257175">
              <a:buFont typeface="Wingdings" panose="05000000000000000000" pitchFamily="2" charset="2"/>
              <a:buChar char="Ø"/>
            </a:pPr>
            <a:r>
              <a:rPr lang="zh-CN" altLang="en-US" sz="1200" b="1" dirty="0"/>
              <a:t>有固定</a:t>
            </a:r>
            <a:r>
              <a:rPr lang="en-US" altLang="zh-CN" sz="1200" b="1" dirty="0"/>
              <a:t>IP</a:t>
            </a:r>
            <a:r>
              <a:rPr lang="zh-CN" altLang="en-US" sz="1200" b="1" dirty="0"/>
              <a:t>和机器名，通过固定</a:t>
            </a:r>
            <a:r>
              <a:rPr lang="en-US" altLang="zh-CN" sz="1200" b="1" dirty="0"/>
              <a:t>IP</a:t>
            </a:r>
            <a:r>
              <a:rPr lang="zh-CN" altLang="en-US" sz="1200" b="1" dirty="0"/>
              <a:t>访问</a:t>
            </a:r>
            <a:endParaRPr lang="en-US" altLang="zh-CN" sz="1200" b="1" dirty="0"/>
          </a:p>
          <a:p>
            <a:pPr marL="257175" indent="-257175">
              <a:buFont typeface="Wingdings" panose="05000000000000000000" pitchFamily="2" charset="2"/>
              <a:buChar char="Ø"/>
            </a:pPr>
            <a:r>
              <a:rPr lang="zh-CN" altLang="en-US" sz="1200" b="1" dirty="0"/>
              <a:t>需要人来细心呵护</a:t>
            </a:r>
            <a:endParaRPr lang="en-US" altLang="zh-CN" sz="1200" b="1" dirty="0"/>
          </a:p>
          <a:p>
            <a:pPr marL="257175" indent="-257175">
              <a:buFont typeface="Wingdings" panose="05000000000000000000" pitchFamily="2" charset="2"/>
              <a:buChar char="Ø"/>
            </a:pPr>
            <a:r>
              <a:rPr lang="zh-CN" altLang="en-US" sz="1200" b="1" dirty="0"/>
              <a:t>不能让他死掉</a:t>
            </a:r>
            <a:endParaRPr lang="en-US" altLang="zh-CN" sz="1200" b="1" dirty="0"/>
          </a:p>
        </p:txBody>
      </p:sp>
      <p:pic>
        <p:nvPicPr>
          <p:cNvPr id="2" name="图片 1"/>
          <p:cNvPicPr>
            <a:picLocks noChangeAspect="1"/>
          </p:cNvPicPr>
          <p:nvPr/>
        </p:nvPicPr>
        <p:blipFill>
          <a:blip r:embed="rId2"/>
          <a:stretch>
            <a:fillRect/>
          </a:stretch>
        </p:blipFill>
        <p:spPr>
          <a:xfrm>
            <a:off x="1177371" y="3274622"/>
            <a:ext cx="7272338" cy="2557463"/>
          </a:xfrm>
          <a:prstGeom prst="rect">
            <a:avLst/>
          </a:prstGeom>
        </p:spPr>
      </p:pic>
      <p:sp>
        <p:nvSpPr>
          <p:cNvPr id="5" name="灯片编号占位符 4"/>
          <p:cNvSpPr>
            <a:spLocks noGrp="1"/>
          </p:cNvSpPr>
          <p:nvPr>
            <p:ph type="sldNum" sz="quarter" idx="12"/>
          </p:nvPr>
        </p:nvSpPr>
        <p:spPr/>
        <p:txBody>
          <a:bodyPr/>
          <a:lstStyle/>
          <a:p>
            <a:fld id="{F0C4230D-70C8-46E4-BBB8-30515E12620A}" type="slidenum">
              <a:rPr lang="en-US" smtClean="0"/>
              <a:t>18</a:t>
            </a:fld>
            <a:endParaRPr lang="en-US"/>
          </a:p>
        </p:txBody>
      </p:sp>
      <p:sp>
        <p:nvSpPr>
          <p:cNvPr id="10" name="文本框 9"/>
          <p:cNvSpPr txBox="1"/>
          <p:nvPr/>
        </p:nvSpPr>
        <p:spPr>
          <a:xfrm>
            <a:off x="5208480" y="2186846"/>
            <a:ext cx="3306871" cy="877163"/>
          </a:xfrm>
          <a:prstGeom prst="rect">
            <a:avLst/>
          </a:prstGeom>
          <a:noFill/>
        </p:spPr>
        <p:txBody>
          <a:bodyPr wrap="square" rtlCol="0">
            <a:spAutoFit/>
          </a:bodyPr>
          <a:lstStyle/>
          <a:p>
            <a:r>
              <a:rPr lang="zh-CN" altLang="en-US" sz="1500" b="1" dirty="0">
                <a:solidFill>
                  <a:schemeClr val="accent1">
                    <a:lumMod val="75000"/>
                  </a:schemeClr>
                </a:solidFill>
              </a:rPr>
              <a:t>轻元</a:t>
            </a:r>
            <a:r>
              <a:rPr lang="en-US" altLang="zh-CN" sz="1500" b="1" dirty="0">
                <a:solidFill>
                  <a:schemeClr val="accent1">
                    <a:lumMod val="75000"/>
                  </a:schemeClr>
                </a:solidFill>
              </a:rPr>
              <a:t>Cloud/Cattle</a:t>
            </a:r>
          </a:p>
          <a:p>
            <a:pPr marL="257175" indent="-257175">
              <a:buFont typeface="Wingdings" panose="05000000000000000000" pitchFamily="2" charset="2"/>
              <a:buChar char="Ø"/>
            </a:pPr>
            <a:r>
              <a:rPr lang="zh-CN" altLang="en-US" sz="1200" b="1" dirty="0">
                <a:solidFill>
                  <a:schemeClr val="accent1">
                    <a:lumMod val="75000"/>
                  </a:schemeClr>
                </a:solidFill>
              </a:rPr>
              <a:t>随时提供新的服务实例，</a:t>
            </a:r>
            <a:r>
              <a:rPr lang="en-US" altLang="zh-CN" sz="1200" b="1" dirty="0">
                <a:solidFill>
                  <a:schemeClr val="accent1">
                    <a:lumMod val="75000"/>
                  </a:schemeClr>
                </a:solidFill>
              </a:rPr>
              <a:t>IP</a:t>
            </a:r>
            <a:r>
              <a:rPr lang="zh-CN" altLang="en-US" sz="1200" b="1" dirty="0">
                <a:solidFill>
                  <a:schemeClr val="accent1">
                    <a:lumMod val="75000"/>
                  </a:schemeClr>
                </a:solidFill>
              </a:rPr>
              <a:t>和机器名不重要</a:t>
            </a:r>
            <a:endParaRPr lang="en-US" altLang="zh-CN" sz="1200" b="1" dirty="0">
              <a:solidFill>
                <a:schemeClr val="accent1">
                  <a:lumMod val="75000"/>
                </a:schemeClr>
              </a:solidFill>
            </a:endParaRPr>
          </a:p>
          <a:p>
            <a:pPr marL="257175" indent="-257175">
              <a:buFont typeface="Wingdings" panose="05000000000000000000" pitchFamily="2" charset="2"/>
              <a:buChar char="Ø"/>
            </a:pPr>
            <a:r>
              <a:rPr lang="zh-CN" altLang="en-US" sz="1200" b="1" dirty="0">
                <a:solidFill>
                  <a:schemeClr val="accent1">
                    <a:lumMod val="75000"/>
                  </a:schemeClr>
                </a:solidFill>
              </a:rPr>
              <a:t>自动运维，不需要管理员人工管理</a:t>
            </a:r>
            <a:endParaRPr lang="en-US" altLang="zh-CN" sz="1200" b="1" dirty="0">
              <a:solidFill>
                <a:schemeClr val="accent1">
                  <a:lumMod val="75000"/>
                </a:schemeClr>
              </a:solidFill>
            </a:endParaRPr>
          </a:p>
          <a:p>
            <a:pPr marL="257175" indent="-257175">
              <a:buFont typeface="Wingdings" panose="05000000000000000000" pitchFamily="2" charset="2"/>
              <a:buChar char="Ø"/>
            </a:pPr>
            <a:r>
              <a:rPr lang="zh-CN" altLang="en-US" sz="1200" b="1" dirty="0">
                <a:solidFill>
                  <a:schemeClr val="accent1">
                    <a:lumMod val="75000"/>
                  </a:schemeClr>
                </a:solidFill>
              </a:rPr>
              <a:t>随时死掉，随时启动新实例</a:t>
            </a:r>
            <a:endParaRPr lang="en-US" altLang="zh-CN" sz="1200" b="1" dirty="0">
              <a:solidFill>
                <a:schemeClr val="accent1">
                  <a:lumMod val="75000"/>
                </a:schemeClr>
              </a:solidFill>
            </a:endParaRPr>
          </a:p>
        </p:txBody>
      </p:sp>
      <p:pic>
        <p:nvPicPr>
          <p:cNvPr id="11" name="图片 10"/>
          <p:cNvPicPr>
            <a:picLocks noChangeAspect="1"/>
          </p:cNvPicPr>
          <p:nvPr/>
        </p:nvPicPr>
        <p:blipFill>
          <a:blip r:embed="rId3"/>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41641638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214296" y="1539854"/>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高可用方案比较</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p>
          </p:txBody>
        </p:sp>
      </p:grpSp>
      <p:sp>
        <p:nvSpPr>
          <p:cNvPr id="10" name="文本框 9"/>
          <p:cNvSpPr txBox="1"/>
          <p:nvPr/>
        </p:nvSpPr>
        <p:spPr>
          <a:xfrm>
            <a:off x="4155664" y="3517380"/>
            <a:ext cx="582461" cy="461665"/>
          </a:xfrm>
          <a:prstGeom prst="rect">
            <a:avLst/>
          </a:prstGeom>
          <a:noFill/>
        </p:spPr>
        <p:txBody>
          <a:bodyPr wrap="square" rtlCol="0">
            <a:spAutoFit/>
          </a:bodyPr>
          <a:lstStyle/>
          <a:p>
            <a:r>
              <a:rPr lang="en-US" altLang="zh-CN" sz="2400" dirty="0">
                <a:solidFill>
                  <a:schemeClr val="accent1">
                    <a:lumMod val="75000"/>
                  </a:schemeClr>
                </a:solidFill>
              </a:rPr>
              <a:t>VS.</a:t>
            </a:r>
            <a:endParaRPr lang="zh-CN" altLang="en-US" sz="2400" dirty="0">
              <a:solidFill>
                <a:schemeClr val="accent1">
                  <a:lumMod val="75000"/>
                </a:schemeClr>
              </a:solidFill>
            </a:endParaRPr>
          </a:p>
        </p:txBody>
      </p:sp>
      <p:pic>
        <p:nvPicPr>
          <p:cNvPr id="13" name="图片 12"/>
          <p:cNvPicPr>
            <a:picLocks noChangeAspect="1"/>
          </p:cNvPicPr>
          <p:nvPr/>
        </p:nvPicPr>
        <p:blipFill>
          <a:blip r:embed="rId2"/>
          <a:stretch>
            <a:fillRect/>
          </a:stretch>
        </p:blipFill>
        <p:spPr>
          <a:xfrm>
            <a:off x="412340" y="2905256"/>
            <a:ext cx="3743325" cy="2027640"/>
          </a:xfrm>
          <a:prstGeom prst="rect">
            <a:avLst/>
          </a:prstGeom>
        </p:spPr>
      </p:pic>
      <p:pic>
        <p:nvPicPr>
          <p:cNvPr id="15" name="图片 14"/>
          <p:cNvPicPr>
            <a:picLocks noChangeAspect="1"/>
          </p:cNvPicPr>
          <p:nvPr/>
        </p:nvPicPr>
        <p:blipFill>
          <a:blip r:embed="rId3"/>
          <a:stretch>
            <a:fillRect/>
          </a:stretch>
        </p:blipFill>
        <p:spPr>
          <a:xfrm>
            <a:off x="5019234" y="3188571"/>
            <a:ext cx="3147320" cy="1661840"/>
          </a:xfrm>
          <a:prstGeom prst="rect">
            <a:avLst/>
          </a:prstGeom>
        </p:spPr>
      </p:pic>
      <p:sp>
        <p:nvSpPr>
          <p:cNvPr id="2" name="灯片编号占位符 1"/>
          <p:cNvSpPr>
            <a:spLocks noGrp="1"/>
          </p:cNvSpPr>
          <p:nvPr>
            <p:ph type="sldNum" sz="quarter" idx="12"/>
          </p:nvPr>
        </p:nvSpPr>
        <p:spPr/>
        <p:txBody>
          <a:bodyPr/>
          <a:lstStyle/>
          <a:p>
            <a:fld id="{F0C4230D-70C8-46E4-BBB8-30515E12620A}" type="slidenum">
              <a:rPr lang="en-US" smtClean="0"/>
              <a:t>19</a:t>
            </a:fld>
            <a:endParaRPr lang="en-US"/>
          </a:p>
        </p:txBody>
      </p:sp>
      <p:sp>
        <p:nvSpPr>
          <p:cNvPr id="16" name="文本框 15"/>
          <p:cNvSpPr txBox="1"/>
          <p:nvPr/>
        </p:nvSpPr>
        <p:spPr>
          <a:xfrm>
            <a:off x="1299366" y="2046156"/>
            <a:ext cx="2893715" cy="877163"/>
          </a:xfrm>
          <a:prstGeom prst="rect">
            <a:avLst/>
          </a:prstGeom>
          <a:noFill/>
        </p:spPr>
        <p:txBody>
          <a:bodyPr wrap="square" rtlCol="0">
            <a:spAutoFit/>
          </a:bodyPr>
          <a:lstStyle/>
          <a:p>
            <a:r>
              <a:rPr lang="en-US" altLang="zh-CN" sz="1500" b="1" dirty="0"/>
              <a:t>VMware HA</a:t>
            </a:r>
          </a:p>
          <a:p>
            <a:pPr marL="257175" indent="-257175">
              <a:buFont typeface="Wingdings" panose="05000000000000000000" pitchFamily="2" charset="2"/>
              <a:buChar char="Ø"/>
            </a:pPr>
            <a:r>
              <a:rPr lang="zh-CN" altLang="en-US" sz="1200" b="1" dirty="0"/>
              <a:t>需要昂贵的商业存储</a:t>
            </a:r>
            <a:endParaRPr lang="en-US" altLang="zh-CN" sz="1200" b="1" dirty="0"/>
          </a:p>
          <a:p>
            <a:pPr marL="257175" indent="-257175">
              <a:buFont typeface="Wingdings" panose="05000000000000000000" pitchFamily="2" charset="2"/>
              <a:buChar char="Ø"/>
            </a:pPr>
            <a:r>
              <a:rPr lang="zh-CN" altLang="en-US" sz="1200" b="1" dirty="0"/>
              <a:t>需要配置高可用方案</a:t>
            </a:r>
            <a:endParaRPr lang="en-US" altLang="zh-CN" sz="1200" b="1" dirty="0"/>
          </a:p>
          <a:p>
            <a:pPr marL="257175" indent="-257175">
              <a:buFont typeface="Wingdings" panose="05000000000000000000" pitchFamily="2" charset="2"/>
              <a:buChar char="Ø"/>
            </a:pPr>
            <a:r>
              <a:rPr lang="zh-CN" altLang="en-US" sz="1200" b="1" dirty="0"/>
              <a:t>主备切换后集群容量降级</a:t>
            </a:r>
            <a:endParaRPr lang="en-US" altLang="zh-CN" sz="1200" b="1" dirty="0"/>
          </a:p>
        </p:txBody>
      </p:sp>
      <p:sp>
        <p:nvSpPr>
          <p:cNvPr id="17" name="文本框 16"/>
          <p:cNvSpPr txBox="1"/>
          <p:nvPr/>
        </p:nvSpPr>
        <p:spPr>
          <a:xfrm>
            <a:off x="5039499" y="1987429"/>
            <a:ext cx="3306871" cy="877163"/>
          </a:xfrm>
          <a:prstGeom prst="rect">
            <a:avLst/>
          </a:prstGeom>
          <a:noFill/>
        </p:spPr>
        <p:txBody>
          <a:bodyPr wrap="square" rtlCol="0">
            <a:spAutoFit/>
          </a:bodyPr>
          <a:lstStyle/>
          <a:p>
            <a:r>
              <a:rPr lang="en-US" altLang="zh-CN" sz="1500" b="1" dirty="0">
                <a:solidFill>
                  <a:schemeClr val="accent1">
                    <a:lumMod val="75000"/>
                  </a:schemeClr>
                </a:solidFill>
              </a:rPr>
              <a:t>Kubernetes HA</a:t>
            </a:r>
          </a:p>
          <a:p>
            <a:pPr marL="257175" indent="-257175">
              <a:buFont typeface="Wingdings" panose="05000000000000000000" pitchFamily="2" charset="2"/>
              <a:buChar char="Ø"/>
            </a:pPr>
            <a:r>
              <a:rPr lang="zh-CN" altLang="en-US" sz="1200" b="1" dirty="0">
                <a:solidFill>
                  <a:schemeClr val="accent1">
                    <a:lumMod val="75000"/>
                  </a:schemeClr>
                </a:solidFill>
              </a:rPr>
              <a:t>基于廉价服务器的分布式存储</a:t>
            </a:r>
            <a:endParaRPr lang="en-US" altLang="zh-CN" sz="1200" b="1" dirty="0">
              <a:solidFill>
                <a:schemeClr val="accent1">
                  <a:lumMod val="75000"/>
                </a:schemeClr>
              </a:solidFill>
            </a:endParaRPr>
          </a:p>
          <a:p>
            <a:pPr marL="257175" indent="-257175">
              <a:buFont typeface="Wingdings" panose="05000000000000000000" pitchFamily="2" charset="2"/>
              <a:buChar char="Ø"/>
            </a:pPr>
            <a:r>
              <a:rPr lang="zh-CN" altLang="en-US" sz="1200" b="1" dirty="0">
                <a:solidFill>
                  <a:schemeClr val="accent1">
                    <a:lumMod val="75000"/>
                  </a:schemeClr>
                </a:solidFill>
              </a:rPr>
              <a:t>原生支持高可用服务</a:t>
            </a:r>
            <a:endParaRPr lang="en-US" altLang="zh-CN" sz="1200" b="1" dirty="0">
              <a:solidFill>
                <a:schemeClr val="accent1">
                  <a:lumMod val="75000"/>
                </a:schemeClr>
              </a:solidFill>
            </a:endParaRPr>
          </a:p>
          <a:p>
            <a:pPr marL="257175" indent="-257175">
              <a:buFont typeface="Wingdings" panose="05000000000000000000" pitchFamily="2" charset="2"/>
              <a:buChar char="Ø"/>
            </a:pPr>
            <a:r>
              <a:rPr lang="zh-CN" altLang="en-US" sz="1200" b="1" dirty="0">
                <a:solidFill>
                  <a:schemeClr val="accent1">
                    <a:lumMod val="75000"/>
                  </a:schemeClr>
                </a:solidFill>
              </a:rPr>
              <a:t>随时保证支持理想集群容量</a:t>
            </a:r>
            <a:endParaRPr lang="en-US" altLang="zh-CN" sz="1200" b="1" dirty="0">
              <a:solidFill>
                <a:schemeClr val="accent1">
                  <a:lumMod val="75000"/>
                </a:schemeClr>
              </a:solidFill>
            </a:endParaRPr>
          </a:p>
        </p:txBody>
      </p:sp>
      <p:pic>
        <p:nvPicPr>
          <p:cNvPr id="12" name="图片 11"/>
          <p:cNvPicPr>
            <a:picLocks noChangeAspect="1"/>
          </p:cNvPicPr>
          <p:nvPr/>
        </p:nvPicPr>
        <p:blipFill>
          <a:blip r:embed="rId4"/>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36715422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82905" y="1405867"/>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企业数据中心</a:t>
              </a:r>
              <a:r>
                <a:rPr lang="en-US" altLang="zh-CN" sz="2100" dirty="0">
                  <a:solidFill>
                    <a:srgbClr val="0070C0"/>
                  </a:solidFill>
                  <a:latin typeface="微软雅黑" pitchFamily="34" charset="-122"/>
                  <a:ea typeface="微软雅黑" pitchFamily="34" charset="-122"/>
                </a:rPr>
                <a:t>IT</a:t>
              </a:r>
              <a:r>
                <a:rPr lang="zh-CN" altLang="en-US" sz="2100" dirty="0">
                  <a:solidFill>
                    <a:srgbClr val="0070C0"/>
                  </a:solidFill>
                  <a:latin typeface="微软雅黑" pitchFamily="34" charset="-122"/>
                  <a:ea typeface="微软雅黑" pitchFamily="34" charset="-122"/>
                </a:rPr>
                <a:t>系统模型的转变</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grpSp>
        <p:nvGrpSpPr>
          <p:cNvPr id="21" name="组合 20"/>
          <p:cNvGrpSpPr/>
          <p:nvPr/>
        </p:nvGrpSpPr>
        <p:grpSpPr>
          <a:xfrm>
            <a:off x="788371" y="1984058"/>
            <a:ext cx="7076633" cy="3924300"/>
            <a:chOff x="913374" y="1502410"/>
            <a:chExt cx="9435510" cy="5232400"/>
          </a:xfrm>
        </p:grpSpPr>
        <p:sp>
          <p:nvSpPr>
            <p:cNvPr id="22" name="文本框 21"/>
            <p:cNvSpPr txBox="1"/>
            <p:nvPr/>
          </p:nvSpPr>
          <p:spPr>
            <a:xfrm>
              <a:off x="913374" y="1515145"/>
              <a:ext cx="2085065" cy="492443"/>
            </a:xfrm>
            <a:prstGeom prst="rect">
              <a:avLst/>
            </a:prstGeom>
            <a:noFill/>
          </p:spPr>
          <p:txBody>
            <a:bodyPr wrap="square" rtlCol="0">
              <a:spAutoFit/>
            </a:bodyPr>
            <a:lstStyle/>
            <a:p>
              <a:r>
                <a:rPr lang="zh-CN" altLang="en-US" b="1" dirty="0">
                  <a:solidFill>
                    <a:schemeClr val="accent5"/>
                  </a:solidFill>
                  <a:latin typeface="微软雅黑" pitchFamily="34" charset="-122"/>
                  <a:ea typeface="微软雅黑" pitchFamily="34" charset="-122"/>
                </a:rPr>
                <a:t>企业传统模型</a:t>
              </a:r>
              <a:endParaRPr lang="en-US" b="1" dirty="0">
                <a:solidFill>
                  <a:schemeClr val="accent5"/>
                </a:solidFill>
                <a:latin typeface="微软雅黑" pitchFamily="34" charset="-122"/>
                <a:ea typeface="微软雅黑" pitchFamily="34" charset="-122"/>
              </a:endParaRPr>
            </a:p>
          </p:txBody>
        </p:sp>
        <p:sp>
          <p:nvSpPr>
            <p:cNvPr id="23" name="矩形 22"/>
            <p:cNvSpPr/>
            <p:nvPr/>
          </p:nvSpPr>
          <p:spPr>
            <a:xfrm>
              <a:off x="1048357" y="2393748"/>
              <a:ext cx="1671546" cy="126385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350" dirty="0"/>
                <a:t>业务应用</a:t>
              </a:r>
              <a:endParaRPr lang="en-US" sz="1350" dirty="0"/>
            </a:p>
          </p:txBody>
        </p:sp>
        <p:sp>
          <p:nvSpPr>
            <p:cNvPr id="24" name="矩形 23"/>
            <p:cNvSpPr/>
            <p:nvPr/>
          </p:nvSpPr>
          <p:spPr>
            <a:xfrm>
              <a:off x="1048357" y="3897364"/>
              <a:ext cx="1671546" cy="126385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350" dirty="0"/>
                <a:t>企业服务总线</a:t>
              </a:r>
              <a:endParaRPr lang="en-US" sz="1350" dirty="0"/>
            </a:p>
          </p:txBody>
        </p:sp>
        <p:sp>
          <p:nvSpPr>
            <p:cNvPr id="25" name="矩形 24"/>
            <p:cNvSpPr/>
            <p:nvPr/>
          </p:nvSpPr>
          <p:spPr>
            <a:xfrm>
              <a:off x="1048357" y="5325264"/>
              <a:ext cx="1671546" cy="126385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350" dirty="0"/>
                <a:t>IT</a:t>
              </a:r>
              <a:r>
                <a:rPr lang="zh-CN" altLang="en-US" sz="1350" dirty="0"/>
                <a:t>基础构架</a:t>
              </a:r>
              <a:endParaRPr lang="en-US" sz="1350" dirty="0"/>
            </a:p>
          </p:txBody>
        </p:sp>
        <p:sp>
          <p:nvSpPr>
            <p:cNvPr id="26" name="右箭头 25"/>
            <p:cNvSpPr/>
            <p:nvPr/>
          </p:nvSpPr>
          <p:spPr>
            <a:xfrm>
              <a:off x="3322146" y="1532298"/>
              <a:ext cx="4514164" cy="444511"/>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350" dirty="0"/>
            </a:p>
          </p:txBody>
        </p:sp>
        <p:sp>
          <p:nvSpPr>
            <p:cNvPr id="27" name="文本框 26"/>
            <p:cNvSpPr txBox="1"/>
            <p:nvPr/>
          </p:nvSpPr>
          <p:spPr>
            <a:xfrm>
              <a:off x="8425815" y="1502410"/>
              <a:ext cx="1882775" cy="492443"/>
            </a:xfrm>
            <a:prstGeom prst="rect">
              <a:avLst/>
            </a:prstGeom>
            <a:noFill/>
          </p:spPr>
          <p:txBody>
            <a:bodyPr wrap="square" rtlCol="0">
              <a:spAutoFit/>
            </a:bodyPr>
            <a:lstStyle/>
            <a:p>
              <a:r>
                <a:rPr lang="zh-CN" altLang="en-US" b="1" dirty="0">
                  <a:solidFill>
                    <a:schemeClr val="accent5"/>
                  </a:solidFill>
                  <a:latin typeface="微软雅黑" pitchFamily="34" charset="-122"/>
                  <a:ea typeface="微软雅黑" pitchFamily="34" charset="-122"/>
                </a:rPr>
                <a:t>云计算模型</a:t>
              </a:r>
              <a:endParaRPr lang="en-US" b="1" dirty="0">
                <a:solidFill>
                  <a:schemeClr val="accent5"/>
                </a:solidFill>
                <a:latin typeface="微软雅黑" pitchFamily="34" charset="-122"/>
                <a:ea typeface="微软雅黑" pitchFamily="34" charset="-122"/>
              </a:endParaRPr>
            </a:p>
          </p:txBody>
        </p:sp>
        <p:sp>
          <p:nvSpPr>
            <p:cNvPr id="28" name="矩形 27"/>
            <p:cNvSpPr/>
            <p:nvPr/>
          </p:nvSpPr>
          <p:spPr>
            <a:xfrm>
              <a:off x="8444455" y="2403273"/>
              <a:ext cx="1671546" cy="12638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350" dirty="0"/>
                <a:t>软件即服务</a:t>
              </a:r>
              <a:endParaRPr lang="en-US" altLang="zh-CN" sz="1350" dirty="0"/>
            </a:p>
            <a:p>
              <a:pPr algn="ctr"/>
              <a:r>
                <a:rPr lang="en-US" sz="1350" dirty="0"/>
                <a:t>(SaaS)</a:t>
              </a:r>
            </a:p>
          </p:txBody>
        </p:sp>
        <p:sp>
          <p:nvSpPr>
            <p:cNvPr id="29" name="矩形 28"/>
            <p:cNvSpPr/>
            <p:nvPr/>
          </p:nvSpPr>
          <p:spPr>
            <a:xfrm>
              <a:off x="8464140" y="3839083"/>
              <a:ext cx="1671546" cy="12638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350" dirty="0"/>
                <a:t>平台即服务</a:t>
              </a:r>
              <a:endParaRPr lang="en-US" altLang="zh-CN" sz="1350" dirty="0"/>
            </a:p>
            <a:p>
              <a:pPr algn="ctr"/>
              <a:r>
                <a:rPr lang="en-US" altLang="zh-CN" sz="1350" dirty="0"/>
                <a:t>(PaaS)</a:t>
              </a:r>
            </a:p>
          </p:txBody>
        </p:sp>
        <p:sp>
          <p:nvSpPr>
            <p:cNvPr id="30" name="矩形 29"/>
            <p:cNvSpPr/>
            <p:nvPr/>
          </p:nvSpPr>
          <p:spPr>
            <a:xfrm>
              <a:off x="8477706" y="5304593"/>
              <a:ext cx="1671546" cy="12638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350" dirty="0"/>
                <a:t>基础设施即服务</a:t>
              </a:r>
              <a:endParaRPr lang="en-US" altLang="zh-CN" sz="1350" dirty="0"/>
            </a:p>
            <a:p>
              <a:pPr algn="ctr"/>
              <a:r>
                <a:rPr lang="en-US" altLang="zh-CN" sz="1350" dirty="0"/>
                <a:t>(IaaS)</a:t>
              </a:r>
            </a:p>
          </p:txBody>
        </p:sp>
        <p:sp>
          <p:nvSpPr>
            <p:cNvPr id="31" name="圆角矩形 30"/>
            <p:cNvSpPr/>
            <p:nvPr/>
          </p:nvSpPr>
          <p:spPr>
            <a:xfrm>
              <a:off x="3396293" y="2393748"/>
              <a:ext cx="681431" cy="121143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350" dirty="0"/>
                <a:t>财务系统</a:t>
              </a:r>
              <a:endParaRPr lang="en-US" sz="1350" dirty="0"/>
            </a:p>
          </p:txBody>
        </p:sp>
        <p:sp>
          <p:nvSpPr>
            <p:cNvPr id="32" name="圆角矩形 31"/>
            <p:cNvSpPr/>
            <p:nvPr/>
          </p:nvSpPr>
          <p:spPr>
            <a:xfrm>
              <a:off x="4317934" y="2393748"/>
              <a:ext cx="681431" cy="121143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350" dirty="0"/>
                <a:t>人事系统</a:t>
              </a:r>
              <a:endParaRPr lang="en-US" sz="1350" dirty="0"/>
            </a:p>
          </p:txBody>
        </p:sp>
        <p:sp>
          <p:nvSpPr>
            <p:cNvPr id="33" name="圆角矩形 32"/>
            <p:cNvSpPr/>
            <p:nvPr/>
          </p:nvSpPr>
          <p:spPr>
            <a:xfrm>
              <a:off x="5222414" y="2393748"/>
              <a:ext cx="681431" cy="121143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1350" dirty="0"/>
                <a:t>ERP</a:t>
              </a:r>
              <a:r>
                <a:rPr lang="zh-CN" altLang="en-US" sz="1350" dirty="0"/>
                <a:t>系统</a:t>
              </a:r>
              <a:endParaRPr lang="en-US" sz="1350" dirty="0"/>
            </a:p>
          </p:txBody>
        </p:sp>
        <p:sp>
          <p:nvSpPr>
            <p:cNvPr id="34" name="圆角矩形 33"/>
            <p:cNvSpPr/>
            <p:nvPr/>
          </p:nvSpPr>
          <p:spPr>
            <a:xfrm>
              <a:off x="6105654" y="2393748"/>
              <a:ext cx="717723" cy="121143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1350" dirty="0"/>
                <a:t>CRM</a:t>
              </a:r>
              <a:r>
                <a:rPr lang="zh-CN" altLang="en-US" sz="1350" dirty="0"/>
                <a:t>系统</a:t>
              </a:r>
              <a:endParaRPr lang="en-US" sz="1350" dirty="0"/>
            </a:p>
          </p:txBody>
        </p:sp>
        <p:sp>
          <p:nvSpPr>
            <p:cNvPr id="35" name="圆角矩形 34"/>
            <p:cNvSpPr/>
            <p:nvPr/>
          </p:nvSpPr>
          <p:spPr>
            <a:xfrm>
              <a:off x="6972300" y="2393748"/>
              <a:ext cx="717723" cy="121143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1350" dirty="0"/>
                <a:t>XXX</a:t>
              </a:r>
              <a:r>
                <a:rPr lang="zh-CN" altLang="en-US" sz="1350" dirty="0"/>
                <a:t>系统</a:t>
              </a:r>
              <a:endParaRPr lang="en-US" sz="1350" dirty="0"/>
            </a:p>
          </p:txBody>
        </p:sp>
        <p:sp>
          <p:nvSpPr>
            <p:cNvPr id="36" name="圆角矩形 35"/>
            <p:cNvSpPr/>
            <p:nvPr/>
          </p:nvSpPr>
          <p:spPr>
            <a:xfrm>
              <a:off x="3287606" y="5969771"/>
              <a:ext cx="4548704" cy="61934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350" dirty="0"/>
                <a:t>物理设备：服务器，存储设备，网卡</a:t>
              </a:r>
              <a:endParaRPr lang="en-US" sz="1350" dirty="0"/>
            </a:p>
          </p:txBody>
        </p:sp>
        <p:sp>
          <p:nvSpPr>
            <p:cNvPr id="37" name="圆角矩形 36"/>
            <p:cNvSpPr/>
            <p:nvPr/>
          </p:nvSpPr>
          <p:spPr>
            <a:xfrm>
              <a:off x="3287606" y="5276729"/>
              <a:ext cx="4496285" cy="62318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350" dirty="0"/>
                <a:t>计算、网络、存储的</a:t>
              </a:r>
              <a:r>
                <a:rPr lang="zh-CN" altLang="en-US" sz="1350" b="1" dirty="0">
                  <a:solidFill>
                    <a:schemeClr val="accent5"/>
                  </a:solidFill>
                </a:rPr>
                <a:t>动态管理、按需分配</a:t>
              </a:r>
            </a:p>
          </p:txBody>
        </p:sp>
        <p:sp>
          <p:nvSpPr>
            <p:cNvPr id="38" name="圆角矩形 37"/>
            <p:cNvSpPr/>
            <p:nvPr/>
          </p:nvSpPr>
          <p:spPr>
            <a:xfrm>
              <a:off x="3287606" y="3926504"/>
              <a:ext cx="4496285" cy="12055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350" b="1" dirty="0">
                  <a:solidFill>
                    <a:schemeClr val="accent5"/>
                  </a:solidFill>
                </a:rPr>
                <a:t>抽象服务、统一平台</a:t>
              </a:r>
            </a:p>
            <a:p>
              <a:pPr algn="ctr"/>
              <a:r>
                <a:rPr lang="zh-CN" altLang="en-US" sz="1350" dirty="0"/>
                <a:t>操作系统、应用开发平台、数据仓库、运行（高可用、身份认证、权限管理等等）</a:t>
              </a:r>
              <a:endParaRPr lang="en-US" sz="1350" dirty="0"/>
            </a:p>
          </p:txBody>
        </p:sp>
        <p:sp>
          <p:nvSpPr>
            <p:cNvPr id="39" name="圆角矩形 38"/>
            <p:cNvSpPr/>
            <p:nvPr/>
          </p:nvSpPr>
          <p:spPr>
            <a:xfrm>
              <a:off x="8254654" y="3742690"/>
              <a:ext cx="2094230" cy="2992120"/>
            </a:xfrm>
            <a:prstGeom prst="roundRect">
              <a:avLst/>
            </a:prstGeom>
            <a:noFill/>
            <a:ln w="28575">
              <a:solidFill>
                <a:schemeClr val="accent1">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1" name="图片 40"/>
          <p:cNvPicPr>
            <a:picLocks noChangeAspect="1"/>
          </p:cNvPicPr>
          <p:nvPr/>
        </p:nvPicPr>
        <p:blipFill>
          <a:blip r:embed="rId3"/>
          <a:stretch>
            <a:fillRect/>
          </a:stretch>
        </p:blipFill>
        <p:spPr>
          <a:xfrm>
            <a:off x="7507604" y="144115"/>
            <a:ext cx="1295122" cy="516925"/>
          </a:xfrm>
          <a:prstGeom prst="rect">
            <a:avLst/>
          </a:prstGeom>
        </p:spPr>
      </p:pic>
      <p:sp>
        <p:nvSpPr>
          <p:cNvPr id="2" name="灯片编号占位符 1"/>
          <p:cNvSpPr>
            <a:spLocks noGrp="1"/>
          </p:cNvSpPr>
          <p:nvPr>
            <p:ph type="sldNum" sz="quarter" idx="12"/>
          </p:nvPr>
        </p:nvSpPr>
        <p:spPr/>
        <p:txBody>
          <a:bodyPr/>
          <a:lstStyle/>
          <a:p>
            <a:fld id="{F0C4230D-70C8-46E4-BBB8-30515E12620A}" type="slidenum">
              <a:rPr lang="en-US" smtClean="0"/>
              <a:t>2</a:t>
            </a:fld>
            <a:endParaRPr lang="en-US" dirty="0"/>
          </a:p>
        </p:txBody>
      </p:sp>
      <p:cxnSp>
        <p:nvCxnSpPr>
          <p:cNvPr id="6" name="直接连接符 5"/>
          <p:cNvCxnSpPr>
            <a:endCxn id="40" idx="2"/>
          </p:cNvCxnSpPr>
          <p:nvPr/>
        </p:nvCxnSpPr>
        <p:spPr>
          <a:xfrm>
            <a:off x="7782853" y="3711394"/>
            <a:ext cx="372312" cy="150338"/>
          </a:xfrm>
          <a:prstGeom prst="line">
            <a:avLst/>
          </a:prstGeom>
          <a:noFill/>
          <a:ln w="28575">
            <a:solidFill>
              <a:schemeClr val="accent1">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cxnSp>
      <p:sp>
        <p:nvSpPr>
          <p:cNvPr id="40" name="文本框 39"/>
          <p:cNvSpPr txBox="1"/>
          <p:nvPr/>
        </p:nvSpPr>
        <p:spPr>
          <a:xfrm>
            <a:off x="7728978" y="2938402"/>
            <a:ext cx="852374" cy="923330"/>
          </a:xfrm>
          <a:prstGeom prst="rect">
            <a:avLst/>
          </a:prstGeom>
          <a:noFill/>
        </p:spPr>
        <p:txBody>
          <a:bodyPr wrap="square" rtlCol="0">
            <a:spAutoFit/>
          </a:bodyPr>
          <a:lstStyle/>
          <a:p>
            <a:pPr algn="ctr"/>
            <a:r>
              <a:rPr lang="zh-CN" altLang="en-US" sz="1350" b="1" dirty="0">
                <a:solidFill>
                  <a:schemeClr val="accent5"/>
                </a:solidFill>
                <a:latin typeface="微软雅黑" pitchFamily="34" charset="-122"/>
                <a:ea typeface="微软雅黑" pitchFamily="34" charset="-122"/>
              </a:rPr>
              <a:t>数据中心</a:t>
            </a:r>
            <a:endParaRPr lang="en-US" altLang="zh-CN" sz="1350" b="1" dirty="0">
              <a:solidFill>
                <a:schemeClr val="accent5"/>
              </a:solidFill>
              <a:latin typeface="微软雅黑" pitchFamily="34" charset="-122"/>
              <a:ea typeface="微软雅黑" pitchFamily="34" charset="-122"/>
            </a:endParaRPr>
          </a:p>
          <a:p>
            <a:pPr algn="ctr"/>
            <a:r>
              <a:rPr lang="zh-CN" altLang="en-US" sz="1350" b="1" dirty="0">
                <a:solidFill>
                  <a:schemeClr val="accent5"/>
                </a:solidFill>
                <a:latin typeface="微软雅黑" pitchFamily="34" charset="-122"/>
                <a:ea typeface="微软雅黑" pitchFamily="34" charset="-122"/>
              </a:rPr>
              <a:t>操作系统</a:t>
            </a:r>
            <a:endParaRPr lang="en-US" sz="1350" b="1" dirty="0">
              <a:solidFill>
                <a:schemeClr val="accent5"/>
              </a:solidFill>
              <a:latin typeface="微软雅黑" pitchFamily="34" charset="-122"/>
              <a:ea typeface="微软雅黑" pitchFamily="34" charset="-122"/>
            </a:endParaRPr>
          </a:p>
        </p:txBody>
      </p:sp>
    </p:spTree>
    <p:extLst>
      <p:ext uri="{BB962C8B-B14F-4D97-AF65-F5344CB8AC3E}">
        <p14:creationId xmlns:p14="http://schemas.microsoft.com/office/powerpoint/2010/main" val="2926954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214296" y="1539854"/>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应用迁移，升级场景比较</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pic>
        <p:nvPicPr>
          <p:cNvPr id="5" name="图片 4"/>
          <p:cNvPicPr>
            <a:picLocks noChangeAspect="1"/>
          </p:cNvPicPr>
          <p:nvPr/>
        </p:nvPicPr>
        <p:blipFill>
          <a:blip r:embed="rId2"/>
          <a:stretch>
            <a:fillRect/>
          </a:stretch>
        </p:blipFill>
        <p:spPr>
          <a:xfrm>
            <a:off x="924938" y="3149514"/>
            <a:ext cx="2577933" cy="2339236"/>
          </a:xfrm>
          <a:prstGeom prst="rect">
            <a:avLst/>
          </a:prstGeom>
        </p:spPr>
      </p:pic>
      <p:pic>
        <p:nvPicPr>
          <p:cNvPr id="6" name="图片 5"/>
          <p:cNvPicPr>
            <a:picLocks noChangeAspect="1"/>
          </p:cNvPicPr>
          <p:nvPr/>
        </p:nvPicPr>
        <p:blipFill>
          <a:blip r:embed="rId3"/>
          <a:stretch>
            <a:fillRect/>
          </a:stretch>
        </p:blipFill>
        <p:spPr>
          <a:xfrm>
            <a:off x="4845320" y="3127884"/>
            <a:ext cx="3721698" cy="1723524"/>
          </a:xfrm>
          <a:prstGeom prst="rect">
            <a:avLst/>
          </a:prstGeom>
        </p:spPr>
      </p:pic>
      <p:sp>
        <p:nvSpPr>
          <p:cNvPr id="10" name="文本框 9"/>
          <p:cNvSpPr txBox="1"/>
          <p:nvPr/>
        </p:nvSpPr>
        <p:spPr>
          <a:xfrm>
            <a:off x="3882865" y="3517380"/>
            <a:ext cx="582461" cy="461665"/>
          </a:xfrm>
          <a:prstGeom prst="rect">
            <a:avLst/>
          </a:prstGeom>
          <a:noFill/>
        </p:spPr>
        <p:txBody>
          <a:bodyPr wrap="square" rtlCol="0">
            <a:spAutoFit/>
          </a:bodyPr>
          <a:lstStyle/>
          <a:p>
            <a:r>
              <a:rPr lang="en-US" altLang="zh-CN" sz="2400" dirty="0">
                <a:solidFill>
                  <a:schemeClr val="accent1">
                    <a:lumMod val="75000"/>
                  </a:schemeClr>
                </a:solidFill>
              </a:rPr>
              <a:t>VS.</a:t>
            </a:r>
            <a:endParaRPr lang="zh-CN" altLang="en-US" sz="2400" dirty="0">
              <a:solidFill>
                <a:schemeClr val="accent1">
                  <a:lumMod val="75000"/>
                </a:schemeClr>
              </a:solidFill>
            </a:endParaRPr>
          </a:p>
        </p:txBody>
      </p:sp>
      <p:pic>
        <p:nvPicPr>
          <p:cNvPr id="11" name="图片 10"/>
          <p:cNvPicPr>
            <a:picLocks noChangeAspect="1"/>
          </p:cNvPicPr>
          <p:nvPr/>
        </p:nvPicPr>
        <p:blipFill>
          <a:blip r:embed="rId4"/>
          <a:stretch>
            <a:fillRect/>
          </a:stretch>
        </p:blipFill>
        <p:spPr>
          <a:xfrm>
            <a:off x="5518228" y="4596310"/>
            <a:ext cx="2301161" cy="1204346"/>
          </a:xfrm>
          <a:prstGeom prst="rect">
            <a:avLst/>
          </a:prstGeom>
        </p:spPr>
      </p:pic>
      <p:sp>
        <p:nvSpPr>
          <p:cNvPr id="2" name="灯片编号占位符 1"/>
          <p:cNvSpPr>
            <a:spLocks noGrp="1"/>
          </p:cNvSpPr>
          <p:nvPr>
            <p:ph type="sldNum" sz="quarter" idx="12"/>
          </p:nvPr>
        </p:nvSpPr>
        <p:spPr/>
        <p:txBody>
          <a:bodyPr/>
          <a:lstStyle/>
          <a:p>
            <a:fld id="{F0C4230D-70C8-46E4-BBB8-30515E12620A}" type="slidenum">
              <a:rPr lang="en-US" smtClean="0"/>
              <a:t>20</a:t>
            </a:fld>
            <a:endParaRPr lang="en-US"/>
          </a:p>
        </p:txBody>
      </p:sp>
      <p:sp>
        <p:nvSpPr>
          <p:cNvPr id="13" name="文本框 12"/>
          <p:cNvSpPr txBox="1"/>
          <p:nvPr/>
        </p:nvSpPr>
        <p:spPr>
          <a:xfrm>
            <a:off x="1298847" y="2115390"/>
            <a:ext cx="2893715" cy="877163"/>
          </a:xfrm>
          <a:prstGeom prst="rect">
            <a:avLst/>
          </a:prstGeom>
          <a:noFill/>
        </p:spPr>
        <p:txBody>
          <a:bodyPr wrap="square" rtlCol="0">
            <a:spAutoFit/>
          </a:bodyPr>
          <a:lstStyle/>
          <a:p>
            <a:r>
              <a:rPr lang="en-US" altLang="zh-CN" sz="1500" b="1" dirty="0"/>
              <a:t>VMware </a:t>
            </a:r>
            <a:r>
              <a:rPr lang="en-US" altLang="zh-CN" sz="1500" b="1" dirty="0" err="1"/>
              <a:t>vMotion</a:t>
            </a:r>
            <a:endParaRPr lang="en-US" altLang="zh-CN" sz="1500" b="1" dirty="0"/>
          </a:p>
          <a:p>
            <a:pPr marL="257175" indent="-257175">
              <a:buFont typeface="Wingdings" panose="05000000000000000000" pitchFamily="2" charset="2"/>
              <a:buChar char="Ø"/>
            </a:pPr>
            <a:r>
              <a:rPr lang="zh-CN" altLang="en-US" sz="1200" b="1" dirty="0"/>
              <a:t>需要小时级别的迁移过程</a:t>
            </a:r>
            <a:endParaRPr lang="en-US" altLang="zh-CN" sz="1200" b="1" dirty="0"/>
          </a:p>
          <a:p>
            <a:pPr marL="257175" indent="-257175">
              <a:buFont typeface="Wingdings" panose="05000000000000000000" pitchFamily="2" charset="2"/>
              <a:buChar char="Ø"/>
            </a:pPr>
            <a:r>
              <a:rPr lang="zh-CN" altLang="en-US" sz="1200" b="1" dirty="0"/>
              <a:t>需要人工运维维护计划</a:t>
            </a:r>
            <a:endParaRPr lang="en-US" altLang="zh-CN" sz="1200" b="1" dirty="0"/>
          </a:p>
          <a:p>
            <a:pPr marL="257175" indent="-257175">
              <a:buFont typeface="Wingdings" panose="05000000000000000000" pitchFamily="2" charset="2"/>
              <a:buChar char="Ø"/>
            </a:pPr>
            <a:r>
              <a:rPr lang="zh-CN" altLang="en-US" sz="1200" b="1" dirty="0"/>
              <a:t>适合于少量虚拟机的维护</a:t>
            </a:r>
            <a:endParaRPr lang="en-US" altLang="zh-CN" sz="1200" b="1" dirty="0"/>
          </a:p>
        </p:txBody>
      </p:sp>
      <p:sp>
        <p:nvSpPr>
          <p:cNvPr id="15" name="文本框 14"/>
          <p:cNvSpPr txBox="1"/>
          <p:nvPr/>
        </p:nvSpPr>
        <p:spPr>
          <a:xfrm>
            <a:off x="5039499" y="2099354"/>
            <a:ext cx="3306871" cy="877163"/>
          </a:xfrm>
          <a:prstGeom prst="rect">
            <a:avLst/>
          </a:prstGeom>
          <a:noFill/>
        </p:spPr>
        <p:txBody>
          <a:bodyPr wrap="square" rtlCol="0">
            <a:spAutoFit/>
          </a:bodyPr>
          <a:lstStyle/>
          <a:p>
            <a:r>
              <a:rPr lang="en-US" altLang="zh-CN" sz="1500" b="1" dirty="0">
                <a:solidFill>
                  <a:schemeClr val="accent1">
                    <a:lumMod val="75000"/>
                  </a:schemeClr>
                </a:solidFill>
              </a:rPr>
              <a:t>Kubernetes</a:t>
            </a:r>
            <a:r>
              <a:rPr lang="zh-CN" altLang="en-US" sz="1500" b="1" dirty="0">
                <a:solidFill>
                  <a:schemeClr val="accent1">
                    <a:lumMod val="75000"/>
                  </a:schemeClr>
                </a:solidFill>
              </a:rPr>
              <a:t>应用迁移和滚动升级</a:t>
            </a:r>
            <a:endParaRPr lang="en-US" altLang="zh-CN" sz="1500" b="1" dirty="0">
              <a:solidFill>
                <a:schemeClr val="accent1">
                  <a:lumMod val="75000"/>
                </a:schemeClr>
              </a:solidFill>
            </a:endParaRPr>
          </a:p>
          <a:p>
            <a:pPr marL="257175" indent="-257175">
              <a:buFont typeface="Wingdings" panose="05000000000000000000" pitchFamily="2" charset="2"/>
              <a:buChar char="Ø"/>
            </a:pPr>
            <a:r>
              <a:rPr lang="zh-CN" altLang="en-US" sz="1200" b="1" dirty="0">
                <a:solidFill>
                  <a:schemeClr val="accent1">
                    <a:lumMod val="75000"/>
                  </a:schemeClr>
                </a:solidFill>
              </a:rPr>
              <a:t>秒级迁移</a:t>
            </a:r>
            <a:endParaRPr lang="en-US" altLang="zh-CN" sz="1200" b="1" dirty="0">
              <a:solidFill>
                <a:schemeClr val="accent1">
                  <a:lumMod val="75000"/>
                </a:schemeClr>
              </a:solidFill>
            </a:endParaRPr>
          </a:p>
          <a:p>
            <a:pPr marL="257175" indent="-257175">
              <a:buFont typeface="Wingdings" panose="05000000000000000000" pitchFamily="2" charset="2"/>
              <a:buChar char="Ø"/>
            </a:pPr>
            <a:r>
              <a:rPr lang="zh-CN" altLang="en-US" sz="1200" b="1" dirty="0">
                <a:solidFill>
                  <a:schemeClr val="accent1">
                    <a:lumMod val="75000"/>
                  </a:schemeClr>
                </a:solidFill>
              </a:rPr>
              <a:t>原生命令支持应用迁移和滚动升级</a:t>
            </a:r>
            <a:endParaRPr lang="en-US" altLang="zh-CN" sz="1200" b="1" dirty="0">
              <a:solidFill>
                <a:schemeClr val="accent1">
                  <a:lumMod val="75000"/>
                </a:schemeClr>
              </a:solidFill>
            </a:endParaRPr>
          </a:p>
          <a:p>
            <a:pPr marL="257175" indent="-257175">
              <a:buFont typeface="Wingdings" panose="05000000000000000000" pitchFamily="2" charset="2"/>
              <a:buChar char="Ø"/>
            </a:pPr>
            <a:r>
              <a:rPr lang="zh-CN" altLang="en-US" sz="1200" b="1" dirty="0">
                <a:solidFill>
                  <a:schemeClr val="accent1">
                    <a:lumMod val="75000"/>
                  </a:schemeClr>
                </a:solidFill>
              </a:rPr>
              <a:t>适合管理成百上千的服务</a:t>
            </a:r>
            <a:endParaRPr lang="en-US" altLang="zh-CN" sz="1200" b="1" dirty="0">
              <a:solidFill>
                <a:schemeClr val="accent1">
                  <a:lumMod val="75000"/>
                </a:schemeClr>
              </a:solidFill>
            </a:endParaRPr>
          </a:p>
        </p:txBody>
      </p:sp>
      <p:pic>
        <p:nvPicPr>
          <p:cNvPr id="14" name="图片 13"/>
          <p:cNvPicPr>
            <a:picLocks noChangeAspect="1"/>
          </p:cNvPicPr>
          <p:nvPr/>
        </p:nvPicPr>
        <p:blipFill>
          <a:blip r:embed="rId5"/>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20384493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214296" y="1539854"/>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云平台伸缩性价值曲线对比</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cxnSp>
        <p:nvCxnSpPr>
          <p:cNvPr id="8" name="直接箭头连接符 7"/>
          <p:cNvCxnSpPr/>
          <p:nvPr/>
        </p:nvCxnSpPr>
        <p:spPr>
          <a:xfrm>
            <a:off x="1733290" y="5451170"/>
            <a:ext cx="3814175"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1733289" y="2454319"/>
            <a:ext cx="0" cy="2996852"/>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217106" y="2783127"/>
            <a:ext cx="2508338" cy="233923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2268778" y="2764338"/>
            <a:ext cx="2404997" cy="228286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625769" y="5451171"/>
            <a:ext cx="2827751" cy="276999"/>
          </a:xfrm>
          <a:prstGeom prst="rect">
            <a:avLst/>
          </a:prstGeom>
          <a:noFill/>
        </p:spPr>
        <p:txBody>
          <a:bodyPr wrap="square" rtlCol="0">
            <a:spAutoFit/>
          </a:bodyPr>
          <a:lstStyle/>
          <a:p>
            <a:pPr algn="ctr"/>
            <a:r>
              <a:rPr lang="zh-CN" altLang="en-US" sz="1200" b="1" dirty="0">
                <a:solidFill>
                  <a:schemeClr val="accent1">
                    <a:lumMod val="75000"/>
                  </a:schemeClr>
                </a:solidFill>
              </a:rPr>
              <a:t>系统规模</a:t>
            </a:r>
            <a:r>
              <a:rPr lang="en-US" altLang="zh-CN" sz="1200" b="1" dirty="0">
                <a:solidFill>
                  <a:schemeClr val="accent1">
                    <a:lumMod val="75000"/>
                  </a:schemeClr>
                </a:solidFill>
              </a:rPr>
              <a:t>/</a:t>
            </a:r>
            <a:r>
              <a:rPr lang="zh-CN" altLang="en-US" sz="1200" b="1" dirty="0">
                <a:solidFill>
                  <a:schemeClr val="accent1">
                    <a:lumMod val="75000"/>
                  </a:schemeClr>
                </a:solidFill>
              </a:rPr>
              <a:t>设备多样性</a:t>
            </a:r>
            <a:r>
              <a:rPr lang="en-US" altLang="zh-CN" sz="1200" b="1" dirty="0">
                <a:solidFill>
                  <a:schemeClr val="accent1">
                    <a:lumMod val="75000"/>
                  </a:schemeClr>
                </a:solidFill>
              </a:rPr>
              <a:t>/</a:t>
            </a:r>
            <a:r>
              <a:rPr lang="zh-CN" altLang="en-US" sz="1200" b="1" dirty="0">
                <a:solidFill>
                  <a:schemeClr val="accent1">
                    <a:lumMod val="75000"/>
                  </a:schemeClr>
                </a:solidFill>
              </a:rPr>
              <a:t>业务敏捷性</a:t>
            </a:r>
          </a:p>
        </p:txBody>
      </p:sp>
      <p:sp>
        <p:nvSpPr>
          <p:cNvPr id="26" name="文本框 25"/>
          <p:cNvSpPr txBox="1"/>
          <p:nvPr/>
        </p:nvSpPr>
        <p:spPr>
          <a:xfrm>
            <a:off x="1430364" y="2567076"/>
            <a:ext cx="302925" cy="830997"/>
          </a:xfrm>
          <a:prstGeom prst="rect">
            <a:avLst/>
          </a:prstGeom>
          <a:noFill/>
        </p:spPr>
        <p:txBody>
          <a:bodyPr wrap="square" rtlCol="0">
            <a:spAutoFit/>
          </a:bodyPr>
          <a:lstStyle/>
          <a:p>
            <a:pPr algn="ctr"/>
            <a:r>
              <a:rPr lang="zh-CN" altLang="en-US" sz="1200" b="1" dirty="0">
                <a:solidFill>
                  <a:schemeClr val="accent1">
                    <a:lumMod val="75000"/>
                  </a:schemeClr>
                </a:solidFill>
              </a:rPr>
              <a:t>产品</a:t>
            </a:r>
            <a:endParaRPr lang="en-US" altLang="zh-CN" sz="1200" b="1" dirty="0">
              <a:solidFill>
                <a:schemeClr val="accent1">
                  <a:lumMod val="75000"/>
                </a:schemeClr>
              </a:solidFill>
            </a:endParaRPr>
          </a:p>
          <a:p>
            <a:pPr algn="ctr"/>
            <a:r>
              <a:rPr lang="zh-CN" altLang="en-US" sz="1200" b="1" dirty="0">
                <a:solidFill>
                  <a:schemeClr val="accent1">
                    <a:lumMod val="75000"/>
                  </a:schemeClr>
                </a:solidFill>
              </a:rPr>
              <a:t>价值</a:t>
            </a:r>
          </a:p>
        </p:txBody>
      </p:sp>
      <p:sp>
        <p:nvSpPr>
          <p:cNvPr id="27" name="文本框 26"/>
          <p:cNvSpPr txBox="1"/>
          <p:nvPr/>
        </p:nvSpPr>
        <p:spPr>
          <a:xfrm rot="2590007">
            <a:off x="2235716" y="2946629"/>
            <a:ext cx="886185" cy="276999"/>
          </a:xfrm>
          <a:prstGeom prst="rect">
            <a:avLst/>
          </a:prstGeom>
          <a:noFill/>
        </p:spPr>
        <p:txBody>
          <a:bodyPr wrap="square" rtlCol="0">
            <a:spAutoFit/>
          </a:bodyPr>
          <a:lstStyle/>
          <a:p>
            <a:pPr algn="ctr"/>
            <a:r>
              <a:rPr lang="en-US" altLang="zh-CN" sz="1200" b="1" dirty="0">
                <a:solidFill>
                  <a:schemeClr val="accent1">
                    <a:lumMod val="75000"/>
                  </a:schemeClr>
                </a:solidFill>
              </a:rPr>
              <a:t>VMware</a:t>
            </a:r>
            <a:endParaRPr lang="zh-CN" altLang="en-US" sz="1200" b="1" dirty="0">
              <a:solidFill>
                <a:schemeClr val="accent1">
                  <a:lumMod val="75000"/>
                </a:schemeClr>
              </a:solidFill>
            </a:endParaRPr>
          </a:p>
        </p:txBody>
      </p:sp>
      <p:sp>
        <p:nvSpPr>
          <p:cNvPr id="28" name="文本框 27"/>
          <p:cNvSpPr txBox="1"/>
          <p:nvPr/>
        </p:nvSpPr>
        <p:spPr>
          <a:xfrm rot="18957840">
            <a:off x="3157748" y="3110552"/>
            <a:ext cx="1661265" cy="276999"/>
          </a:xfrm>
          <a:prstGeom prst="rect">
            <a:avLst/>
          </a:prstGeom>
          <a:noFill/>
        </p:spPr>
        <p:txBody>
          <a:bodyPr wrap="square" rtlCol="0">
            <a:spAutoFit/>
          </a:bodyPr>
          <a:lstStyle/>
          <a:p>
            <a:pPr algn="ctr"/>
            <a:r>
              <a:rPr lang="en-US" altLang="zh-CN" sz="1200" b="1" dirty="0">
                <a:solidFill>
                  <a:schemeClr val="accent1">
                    <a:lumMod val="75000"/>
                  </a:schemeClr>
                </a:solidFill>
              </a:rPr>
              <a:t>Kubernetes</a:t>
            </a:r>
            <a:r>
              <a:rPr lang="zh-CN" altLang="en-US" sz="1200" b="1" dirty="0">
                <a:solidFill>
                  <a:schemeClr val="accent1">
                    <a:lumMod val="75000"/>
                  </a:schemeClr>
                </a:solidFill>
              </a:rPr>
              <a:t>云平台</a:t>
            </a:r>
          </a:p>
        </p:txBody>
      </p:sp>
      <p:sp>
        <p:nvSpPr>
          <p:cNvPr id="2" name="灯片编号占位符 1"/>
          <p:cNvSpPr>
            <a:spLocks noGrp="1"/>
          </p:cNvSpPr>
          <p:nvPr>
            <p:ph type="sldNum" sz="quarter" idx="12"/>
          </p:nvPr>
        </p:nvSpPr>
        <p:spPr/>
        <p:txBody>
          <a:bodyPr/>
          <a:lstStyle/>
          <a:p>
            <a:fld id="{F0C4230D-70C8-46E4-BBB8-30515E12620A}" type="slidenum">
              <a:rPr lang="en-US" smtClean="0"/>
              <a:t>21</a:t>
            </a:fld>
            <a:endParaRPr lang="en-US"/>
          </a:p>
        </p:txBody>
      </p:sp>
      <p:pic>
        <p:nvPicPr>
          <p:cNvPr id="16" name="图片 15"/>
          <p:cNvPicPr>
            <a:picLocks noChangeAspect="1"/>
          </p:cNvPicPr>
          <p:nvPr/>
        </p:nvPicPr>
        <p:blipFill>
          <a:blip r:embed="rId2"/>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110410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31008" y="1518790"/>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轻元数据中心操作系统的构建</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sp>
        <p:nvSpPr>
          <p:cNvPr id="21" name="内容占位符 4"/>
          <p:cNvSpPr>
            <a:spLocks noGrp="1"/>
          </p:cNvSpPr>
          <p:nvPr>
            <p:ph idx="1"/>
          </p:nvPr>
        </p:nvSpPr>
        <p:spPr>
          <a:xfrm>
            <a:off x="1225986" y="1846968"/>
            <a:ext cx="6698293" cy="3331762"/>
          </a:xfrm>
        </p:spPr>
        <p:txBody>
          <a:bodyPr>
            <a:noAutofit/>
          </a:bodyPr>
          <a:lstStyle/>
          <a:p>
            <a:pPr marL="0" indent="0">
              <a:buNone/>
            </a:pPr>
            <a:endParaRPr lang="zh-CN" altLang="en-US" sz="1800" dirty="0">
              <a:solidFill>
                <a:schemeClr val="accent1">
                  <a:lumMod val="75000"/>
                </a:schemeClr>
              </a:solidFill>
              <a:latin typeface="微软雅黑" charset="0"/>
              <a:ea typeface="微软雅黑" charset="0"/>
            </a:endParaRPr>
          </a:p>
          <a:p>
            <a:pPr>
              <a:buFont typeface="Wingdings" panose="05000000000000000000" pitchFamily="2" charset="2"/>
              <a:buChar char="Ø"/>
            </a:pPr>
            <a:r>
              <a:rPr lang="zh-CN" altLang="en-US" sz="1800" dirty="0"/>
              <a:t>基础技术的选型</a:t>
            </a:r>
            <a:endParaRPr lang="en-US" altLang="zh-CN" sz="1800" dirty="0"/>
          </a:p>
          <a:p>
            <a:pPr>
              <a:buFont typeface="Wingdings" panose="05000000000000000000" pitchFamily="2" charset="2"/>
              <a:buChar char="Ø"/>
            </a:pPr>
            <a:r>
              <a:rPr lang="zh-CN" altLang="en-US" sz="1800" dirty="0"/>
              <a:t>轻元数据中心操作系统的主要特点</a:t>
            </a:r>
            <a:endParaRPr lang="en-US" altLang="zh-CN" sz="1800" dirty="0"/>
          </a:p>
          <a:p>
            <a:pPr lvl="1">
              <a:buFont typeface="Wingdings" panose="05000000000000000000" pitchFamily="2" charset="2"/>
              <a:buChar char="Ø"/>
            </a:pPr>
            <a:r>
              <a:rPr lang="zh-CN" altLang="en-US" sz="1500" dirty="0"/>
              <a:t>跨混合云的容器集群管理</a:t>
            </a:r>
            <a:endParaRPr lang="en-US" altLang="zh-CN" sz="1500" dirty="0"/>
          </a:p>
          <a:p>
            <a:pPr lvl="1">
              <a:buFont typeface="Wingdings" panose="05000000000000000000" pitchFamily="2" charset="2"/>
              <a:buChar char="Ø"/>
            </a:pPr>
            <a:r>
              <a:rPr lang="zh-CN" altLang="en-US" sz="1500" dirty="0"/>
              <a:t>容器和虚拟机的组合编排</a:t>
            </a:r>
            <a:endParaRPr lang="en-US" altLang="zh-CN" sz="1500" dirty="0"/>
          </a:p>
          <a:p>
            <a:pPr lvl="1">
              <a:buFont typeface="Wingdings" panose="05000000000000000000" pitchFamily="2" charset="2"/>
              <a:buChar char="Ø"/>
            </a:pPr>
            <a:r>
              <a:rPr lang="zh-CN" altLang="en-US" sz="1500" dirty="0"/>
              <a:t>传统虚拟化方案与</a:t>
            </a:r>
            <a:r>
              <a:rPr lang="en-US" altLang="zh-CN" sz="1500" dirty="0"/>
              <a:t>Cloud Native</a:t>
            </a:r>
            <a:r>
              <a:rPr lang="zh-CN" altLang="en-US" sz="1500" dirty="0"/>
              <a:t>系统对比</a:t>
            </a:r>
            <a:endParaRPr lang="en-US" altLang="zh-CN" sz="1500" dirty="0"/>
          </a:p>
          <a:p>
            <a:pPr>
              <a:buFont typeface="Wingdings" panose="05000000000000000000" pitchFamily="2" charset="2"/>
              <a:buChar char="Ø"/>
            </a:pPr>
            <a:r>
              <a:rPr lang="zh-CN" altLang="en-US" sz="1800" dirty="0">
                <a:solidFill>
                  <a:schemeClr val="accent5">
                    <a:lumMod val="75000"/>
                  </a:schemeClr>
                </a:solidFill>
              </a:rPr>
              <a:t>跨容器和虚拟机的网络服务</a:t>
            </a:r>
            <a:endParaRPr lang="en-US" altLang="zh-CN" sz="1800" dirty="0">
              <a:solidFill>
                <a:schemeClr val="accent5">
                  <a:lumMod val="75000"/>
                </a:schemeClr>
              </a:solidFill>
            </a:endParaRPr>
          </a:p>
          <a:p>
            <a:pPr>
              <a:buFont typeface="Wingdings" panose="05000000000000000000" pitchFamily="2" charset="2"/>
              <a:buChar char="Ø"/>
            </a:pPr>
            <a:r>
              <a:rPr lang="zh-CN" altLang="en-US" sz="1800" dirty="0"/>
              <a:t>跨容器和虚拟机的存储服务</a:t>
            </a:r>
            <a:endParaRPr lang="en-US" altLang="zh-CN" sz="1800" dirty="0"/>
          </a:p>
          <a:p>
            <a:pPr>
              <a:buFont typeface="Wingdings" panose="05000000000000000000" pitchFamily="2" charset="2"/>
              <a:buChar char="Ø"/>
            </a:pPr>
            <a:r>
              <a:rPr lang="zh-CN" altLang="en-US" sz="1800" dirty="0"/>
              <a:t>云平台基本服务架构和应用部署架构</a:t>
            </a:r>
            <a:endParaRPr lang="en-US" altLang="zh-CN" sz="1800" dirty="0"/>
          </a:p>
          <a:p>
            <a:pPr>
              <a:buFont typeface="Wingdings" panose="05000000000000000000" pitchFamily="2" charset="2"/>
              <a:buChar char="Ø"/>
            </a:pPr>
            <a:r>
              <a:rPr lang="zh-CN" altLang="en-US" sz="1800" dirty="0"/>
              <a:t>我们趟过的一些坑</a:t>
            </a:r>
            <a:endParaRPr lang="en-US" altLang="zh-CN" sz="1800" dirty="0"/>
          </a:p>
        </p:txBody>
      </p:sp>
      <p:sp>
        <p:nvSpPr>
          <p:cNvPr id="2" name="灯片编号占位符 1"/>
          <p:cNvSpPr>
            <a:spLocks noGrp="1"/>
          </p:cNvSpPr>
          <p:nvPr>
            <p:ph type="sldNum" sz="quarter" idx="12"/>
          </p:nvPr>
        </p:nvSpPr>
        <p:spPr/>
        <p:txBody>
          <a:bodyPr/>
          <a:lstStyle/>
          <a:p>
            <a:fld id="{F0C4230D-70C8-46E4-BBB8-30515E12620A}" type="slidenum">
              <a:rPr lang="en-US" smtClean="0"/>
              <a:t>22</a:t>
            </a:fld>
            <a:endParaRPr lang="en-US"/>
          </a:p>
        </p:txBody>
      </p:sp>
      <p:pic>
        <p:nvPicPr>
          <p:cNvPr id="8" name="图片 7"/>
          <p:cNvPicPr>
            <a:picLocks noChangeAspect="1"/>
          </p:cNvPicPr>
          <p:nvPr/>
        </p:nvPicPr>
        <p:blipFill>
          <a:blip r:embed="rId2"/>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14129041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76719" y="1481212"/>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网络、</a:t>
              </a:r>
              <a:r>
                <a:rPr lang="en-US" altLang="zh-CN" sz="2100" dirty="0">
                  <a:solidFill>
                    <a:srgbClr val="0070C0"/>
                  </a:solidFill>
                  <a:latin typeface="微软雅黑" pitchFamily="34" charset="-122"/>
                  <a:ea typeface="微软雅黑" pitchFamily="34" charset="-122"/>
                </a:rPr>
                <a:t>Hypervisor</a:t>
              </a:r>
              <a:r>
                <a:rPr lang="zh-CN" altLang="en-US" sz="2100" dirty="0">
                  <a:solidFill>
                    <a:srgbClr val="0070C0"/>
                  </a:solidFill>
                  <a:latin typeface="微软雅黑" pitchFamily="34" charset="-122"/>
                  <a:ea typeface="微软雅黑" pitchFamily="34" charset="-122"/>
                </a:rPr>
                <a:t>层的多租户隔离</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pic>
        <p:nvPicPr>
          <p:cNvPr id="8" name="图片 7"/>
          <p:cNvPicPr>
            <a:picLocks noChangeAspect="1"/>
          </p:cNvPicPr>
          <p:nvPr/>
        </p:nvPicPr>
        <p:blipFill>
          <a:blip r:embed="rId2"/>
          <a:stretch>
            <a:fillRect/>
          </a:stretch>
        </p:blipFill>
        <p:spPr>
          <a:xfrm>
            <a:off x="2343933" y="2515547"/>
            <a:ext cx="4371877" cy="2978389"/>
          </a:xfrm>
          <a:prstGeom prst="rect">
            <a:avLst/>
          </a:prstGeom>
        </p:spPr>
      </p:pic>
      <p:sp>
        <p:nvSpPr>
          <p:cNvPr id="2" name="灯片编号占位符 1"/>
          <p:cNvSpPr>
            <a:spLocks noGrp="1"/>
          </p:cNvSpPr>
          <p:nvPr>
            <p:ph type="sldNum" sz="quarter" idx="12"/>
          </p:nvPr>
        </p:nvSpPr>
        <p:spPr/>
        <p:txBody>
          <a:bodyPr/>
          <a:lstStyle/>
          <a:p>
            <a:fld id="{F0C4230D-70C8-46E4-BBB8-30515E12620A}" type="slidenum">
              <a:rPr lang="en-US" smtClean="0"/>
              <a:t>23</a:t>
            </a:fld>
            <a:endParaRPr lang="en-US"/>
          </a:p>
        </p:txBody>
      </p:sp>
      <p:pic>
        <p:nvPicPr>
          <p:cNvPr id="9" name="图片 8"/>
          <p:cNvPicPr>
            <a:picLocks noChangeAspect="1"/>
          </p:cNvPicPr>
          <p:nvPr/>
        </p:nvPicPr>
        <p:blipFill>
          <a:blip r:embed="rId3"/>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29382041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15558" y="1424128"/>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单租户模式下，不同用户资源的隔离</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pic>
        <p:nvPicPr>
          <p:cNvPr id="7" name="图片 6"/>
          <p:cNvPicPr>
            <a:picLocks noChangeAspect="1"/>
          </p:cNvPicPr>
          <p:nvPr/>
        </p:nvPicPr>
        <p:blipFill>
          <a:blip r:embed="rId2"/>
          <a:stretch>
            <a:fillRect/>
          </a:stretch>
        </p:blipFill>
        <p:spPr>
          <a:xfrm>
            <a:off x="2372116" y="2415993"/>
            <a:ext cx="4190054" cy="2979593"/>
          </a:xfrm>
          <a:prstGeom prst="rect">
            <a:avLst/>
          </a:prstGeom>
        </p:spPr>
      </p:pic>
      <p:sp>
        <p:nvSpPr>
          <p:cNvPr id="2" name="灯片编号占位符 1"/>
          <p:cNvSpPr>
            <a:spLocks noGrp="1"/>
          </p:cNvSpPr>
          <p:nvPr>
            <p:ph type="sldNum" sz="quarter" idx="12"/>
          </p:nvPr>
        </p:nvSpPr>
        <p:spPr/>
        <p:txBody>
          <a:bodyPr/>
          <a:lstStyle/>
          <a:p>
            <a:fld id="{F0C4230D-70C8-46E4-BBB8-30515E12620A}" type="slidenum">
              <a:rPr lang="en-US" smtClean="0"/>
              <a:t>24</a:t>
            </a:fld>
            <a:endParaRPr lang="en-US"/>
          </a:p>
        </p:txBody>
      </p:sp>
      <p:pic>
        <p:nvPicPr>
          <p:cNvPr id="9" name="图片 8"/>
          <p:cNvPicPr>
            <a:picLocks noChangeAspect="1"/>
          </p:cNvPicPr>
          <p:nvPr/>
        </p:nvPicPr>
        <p:blipFill>
          <a:blip r:embed="rId3"/>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9614631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76718" y="1424128"/>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虚拟机服务的负载均衡</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pic>
        <p:nvPicPr>
          <p:cNvPr id="8" name="图片 7"/>
          <p:cNvPicPr>
            <a:picLocks noChangeAspect="1"/>
          </p:cNvPicPr>
          <p:nvPr/>
        </p:nvPicPr>
        <p:blipFill>
          <a:blip r:embed="rId2"/>
          <a:stretch>
            <a:fillRect/>
          </a:stretch>
        </p:blipFill>
        <p:spPr>
          <a:xfrm>
            <a:off x="2287567" y="2354541"/>
            <a:ext cx="5015108" cy="3002423"/>
          </a:xfrm>
          <a:prstGeom prst="rect">
            <a:avLst/>
          </a:prstGeom>
        </p:spPr>
      </p:pic>
      <p:sp>
        <p:nvSpPr>
          <p:cNvPr id="2" name="灯片编号占位符 1"/>
          <p:cNvSpPr>
            <a:spLocks noGrp="1"/>
          </p:cNvSpPr>
          <p:nvPr>
            <p:ph type="sldNum" sz="quarter" idx="12"/>
          </p:nvPr>
        </p:nvSpPr>
        <p:spPr/>
        <p:txBody>
          <a:bodyPr/>
          <a:lstStyle/>
          <a:p>
            <a:fld id="{F0C4230D-70C8-46E4-BBB8-30515E12620A}" type="slidenum">
              <a:rPr lang="en-US" smtClean="0"/>
              <a:t>25</a:t>
            </a:fld>
            <a:endParaRPr lang="en-US"/>
          </a:p>
        </p:txBody>
      </p:sp>
      <p:pic>
        <p:nvPicPr>
          <p:cNvPr id="9" name="图片 8"/>
          <p:cNvPicPr>
            <a:picLocks noChangeAspect="1"/>
          </p:cNvPicPr>
          <p:nvPr/>
        </p:nvPicPr>
        <p:blipFill>
          <a:blip r:embed="rId3"/>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22680193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95508" y="1424128"/>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虚拟机服务的端口映射</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pic>
        <p:nvPicPr>
          <p:cNvPr id="7"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166339" y="2412307"/>
            <a:ext cx="4919115" cy="289794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灯片编号占位符 1"/>
          <p:cNvSpPr>
            <a:spLocks noGrp="1"/>
          </p:cNvSpPr>
          <p:nvPr>
            <p:ph type="sldNum" sz="quarter" idx="12"/>
          </p:nvPr>
        </p:nvSpPr>
        <p:spPr/>
        <p:txBody>
          <a:bodyPr/>
          <a:lstStyle/>
          <a:p>
            <a:fld id="{F0C4230D-70C8-46E4-BBB8-30515E12620A}" type="slidenum">
              <a:rPr lang="en-US" smtClean="0"/>
              <a:t>26</a:t>
            </a:fld>
            <a:endParaRPr lang="en-US"/>
          </a:p>
        </p:txBody>
      </p:sp>
      <p:pic>
        <p:nvPicPr>
          <p:cNvPr id="9" name="图片 8"/>
          <p:cNvPicPr>
            <a:picLocks noChangeAspect="1"/>
          </p:cNvPicPr>
          <p:nvPr/>
        </p:nvPicPr>
        <p:blipFill>
          <a:blip r:embed="rId3"/>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1141935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06164" y="1481213"/>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容器</a:t>
              </a:r>
              <a:r>
                <a:rPr lang="zh-CN" altLang="en-US" sz="2100" dirty="0" smtClean="0">
                  <a:solidFill>
                    <a:srgbClr val="0070C0"/>
                  </a:solidFill>
                  <a:latin typeface="微软雅黑" pitchFamily="34" charset="-122"/>
                  <a:ea typeface="微软雅黑" pitchFamily="34" charset="-122"/>
                </a:rPr>
                <a:t>集群内</a:t>
              </a:r>
              <a:r>
                <a:rPr lang="zh-CN" altLang="en-US" sz="2100" dirty="0">
                  <a:solidFill>
                    <a:srgbClr val="0070C0"/>
                  </a:solidFill>
                  <a:latin typeface="微软雅黑" pitchFamily="34" charset="-122"/>
                  <a:ea typeface="微软雅黑" pitchFamily="34" charset="-122"/>
                </a:rPr>
                <a:t>的负载均衡</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smtClean="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pic>
        <p:nvPicPr>
          <p:cNvPr id="7" name="图片 6" descr="kube-proxy-cluster-ip"/>
          <p:cNvPicPr>
            <a:picLocks noChangeAspect="1"/>
          </p:cNvPicPr>
          <p:nvPr/>
        </p:nvPicPr>
        <p:blipFill>
          <a:blip r:embed="rId2"/>
          <a:stretch>
            <a:fillRect/>
          </a:stretch>
        </p:blipFill>
        <p:spPr>
          <a:xfrm>
            <a:off x="2299811" y="2384584"/>
            <a:ext cx="4134326" cy="3194657"/>
          </a:xfrm>
          <a:prstGeom prst="rect">
            <a:avLst/>
          </a:prstGeom>
        </p:spPr>
      </p:pic>
      <p:sp>
        <p:nvSpPr>
          <p:cNvPr id="2" name="灯片编号占位符 1"/>
          <p:cNvSpPr>
            <a:spLocks noGrp="1"/>
          </p:cNvSpPr>
          <p:nvPr>
            <p:ph type="sldNum" sz="quarter" idx="12"/>
          </p:nvPr>
        </p:nvSpPr>
        <p:spPr/>
        <p:txBody>
          <a:bodyPr/>
          <a:lstStyle/>
          <a:p>
            <a:fld id="{F0C4230D-70C8-46E4-BBB8-30515E12620A}" type="slidenum">
              <a:rPr lang="en-US" smtClean="0"/>
              <a:t>27</a:t>
            </a:fld>
            <a:endParaRPr lang="en-US"/>
          </a:p>
        </p:txBody>
      </p:sp>
      <p:pic>
        <p:nvPicPr>
          <p:cNvPr id="9" name="图片 8"/>
          <p:cNvPicPr>
            <a:picLocks noChangeAspect="1"/>
          </p:cNvPicPr>
          <p:nvPr/>
        </p:nvPicPr>
        <p:blipFill>
          <a:blip r:embed="rId3"/>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27584203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8535" y="1424128"/>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发布容器集群服务到外网</a:t>
              </a:r>
              <a:r>
                <a:rPr lang="en-US" altLang="zh-CN" sz="2100" dirty="0">
                  <a:solidFill>
                    <a:srgbClr val="0070C0"/>
                  </a:solidFill>
                  <a:latin typeface="微软雅黑" pitchFamily="34" charset="-122"/>
                  <a:ea typeface="微软雅黑" pitchFamily="34" charset="-122"/>
                </a:rPr>
                <a:t>IP</a:t>
              </a: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p>
          </p:txBody>
        </p:sp>
      </p:grpSp>
      <p:pic>
        <p:nvPicPr>
          <p:cNvPr id="5" name="图片 4"/>
          <p:cNvPicPr>
            <a:picLocks noChangeAspect="1"/>
          </p:cNvPicPr>
          <p:nvPr/>
        </p:nvPicPr>
        <p:blipFill>
          <a:blip r:embed="rId2"/>
          <a:stretch>
            <a:fillRect/>
          </a:stretch>
        </p:blipFill>
        <p:spPr>
          <a:xfrm>
            <a:off x="2147887" y="2249907"/>
            <a:ext cx="4773481" cy="3199248"/>
          </a:xfrm>
          <a:prstGeom prst="rect">
            <a:avLst/>
          </a:prstGeom>
        </p:spPr>
      </p:pic>
      <p:sp>
        <p:nvSpPr>
          <p:cNvPr id="2" name="灯片编号占位符 1"/>
          <p:cNvSpPr>
            <a:spLocks noGrp="1"/>
          </p:cNvSpPr>
          <p:nvPr>
            <p:ph type="sldNum" sz="quarter" idx="12"/>
          </p:nvPr>
        </p:nvSpPr>
        <p:spPr/>
        <p:txBody>
          <a:bodyPr/>
          <a:lstStyle/>
          <a:p>
            <a:fld id="{F0C4230D-70C8-46E4-BBB8-30515E12620A}" type="slidenum">
              <a:rPr lang="en-US" smtClean="0"/>
              <a:t>28</a:t>
            </a:fld>
            <a:endParaRPr lang="en-US"/>
          </a:p>
        </p:txBody>
      </p:sp>
      <p:pic>
        <p:nvPicPr>
          <p:cNvPr id="8" name="图片 7"/>
          <p:cNvPicPr>
            <a:picLocks noChangeAspect="1"/>
          </p:cNvPicPr>
          <p:nvPr/>
        </p:nvPicPr>
        <p:blipFill>
          <a:blip r:embed="rId3"/>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4661205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3742" y="1424128"/>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容器集群支持外网端口映射</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pic>
        <p:nvPicPr>
          <p:cNvPr id="6" name="图片 5"/>
          <p:cNvPicPr>
            <a:picLocks noChangeAspect="1"/>
          </p:cNvPicPr>
          <p:nvPr/>
        </p:nvPicPr>
        <p:blipFill>
          <a:blip r:embed="rId2"/>
          <a:stretch>
            <a:fillRect/>
          </a:stretch>
        </p:blipFill>
        <p:spPr>
          <a:xfrm>
            <a:off x="1529306" y="2373795"/>
            <a:ext cx="6211212" cy="2985583"/>
          </a:xfrm>
          <a:prstGeom prst="rect">
            <a:avLst/>
          </a:prstGeom>
        </p:spPr>
      </p:pic>
      <p:sp>
        <p:nvSpPr>
          <p:cNvPr id="2" name="灯片编号占位符 1"/>
          <p:cNvSpPr>
            <a:spLocks noGrp="1"/>
          </p:cNvSpPr>
          <p:nvPr>
            <p:ph type="sldNum" sz="quarter" idx="12"/>
          </p:nvPr>
        </p:nvSpPr>
        <p:spPr/>
        <p:txBody>
          <a:bodyPr/>
          <a:lstStyle/>
          <a:p>
            <a:fld id="{F0C4230D-70C8-46E4-BBB8-30515E12620A}" type="slidenum">
              <a:rPr lang="en-US" smtClean="0"/>
              <a:t>29</a:t>
            </a:fld>
            <a:endParaRPr lang="en-US"/>
          </a:p>
        </p:txBody>
      </p:sp>
      <p:pic>
        <p:nvPicPr>
          <p:cNvPr id="8" name="图片 7"/>
          <p:cNvPicPr>
            <a:picLocks noChangeAspect="1"/>
          </p:cNvPicPr>
          <p:nvPr/>
        </p:nvPicPr>
        <p:blipFill>
          <a:blip r:embed="rId3"/>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40791752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31008" y="1518790"/>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轻元数据中心操作系统的构建</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sp>
        <p:nvSpPr>
          <p:cNvPr id="21" name="内容占位符 4"/>
          <p:cNvSpPr>
            <a:spLocks noGrp="1"/>
          </p:cNvSpPr>
          <p:nvPr>
            <p:ph idx="1"/>
          </p:nvPr>
        </p:nvSpPr>
        <p:spPr>
          <a:xfrm>
            <a:off x="1225986" y="1846968"/>
            <a:ext cx="6698293" cy="3331762"/>
          </a:xfrm>
        </p:spPr>
        <p:txBody>
          <a:bodyPr>
            <a:noAutofit/>
          </a:bodyPr>
          <a:lstStyle/>
          <a:p>
            <a:pPr marL="0" indent="0">
              <a:buNone/>
            </a:pPr>
            <a:endParaRPr lang="zh-CN" altLang="en-US" sz="1800" dirty="0">
              <a:solidFill>
                <a:schemeClr val="accent1">
                  <a:lumMod val="75000"/>
                </a:schemeClr>
              </a:solidFill>
              <a:latin typeface="微软雅黑" charset="0"/>
              <a:ea typeface="微软雅黑" charset="0"/>
            </a:endParaRPr>
          </a:p>
          <a:p>
            <a:pPr>
              <a:buFont typeface="Wingdings" panose="05000000000000000000" pitchFamily="2" charset="2"/>
              <a:buChar char="Ø"/>
            </a:pPr>
            <a:r>
              <a:rPr lang="zh-CN" altLang="en-US" sz="1800" dirty="0">
                <a:solidFill>
                  <a:schemeClr val="accent5">
                    <a:lumMod val="75000"/>
                  </a:schemeClr>
                </a:solidFill>
              </a:rPr>
              <a:t>基础技术的选型</a:t>
            </a:r>
            <a:endParaRPr lang="en-US" altLang="zh-CN" sz="1800" dirty="0">
              <a:solidFill>
                <a:schemeClr val="accent5">
                  <a:lumMod val="75000"/>
                </a:schemeClr>
              </a:solidFill>
            </a:endParaRPr>
          </a:p>
          <a:p>
            <a:pPr>
              <a:buFont typeface="Wingdings" panose="05000000000000000000" pitchFamily="2" charset="2"/>
              <a:buChar char="Ø"/>
            </a:pPr>
            <a:r>
              <a:rPr lang="zh-CN" altLang="en-US" sz="1800" dirty="0"/>
              <a:t>轻元数据中心操作系统的主要特点</a:t>
            </a:r>
            <a:endParaRPr lang="en-US" altLang="zh-CN" sz="1800" dirty="0"/>
          </a:p>
          <a:p>
            <a:pPr lvl="1">
              <a:buFont typeface="Wingdings" panose="05000000000000000000" pitchFamily="2" charset="2"/>
              <a:buChar char="Ø"/>
            </a:pPr>
            <a:r>
              <a:rPr lang="zh-CN" altLang="en-US" sz="1500" dirty="0"/>
              <a:t>跨混合云的容器集群管理</a:t>
            </a:r>
            <a:endParaRPr lang="en-US" altLang="zh-CN" sz="1500" dirty="0"/>
          </a:p>
          <a:p>
            <a:pPr lvl="1">
              <a:buFont typeface="Wingdings" panose="05000000000000000000" pitchFamily="2" charset="2"/>
              <a:buChar char="Ø"/>
            </a:pPr>
            <a:r>
              <a:rPr lang="zh-CN" altLang="en-US" sz="1500" dirty="0"/>
              <a:t>容器和虚拟机的组合编排</a:t>
            </a:r>
            <a:endParaRPr lang="en-US" altLang="zh-CN" sz="1500" dirty="0"/>
          </a:p>
          <a:p>
            <a:pPr lvl="1">
              <a:buFont typeface="Wingdings" panose="05000000000000000000" pitchFamily="2" charset="2"/>
              <a:buChar char="Ø"/>
            </a:pPr>
            <a:r>
              <a:rPr lang="zh-CN" altLang="en-US" sz="1500" dirty="0"/>
              <a:t>与已有私有云方案对比</a:t>
            </a:r>
            <a:endParaRPr lang="en-US" altLang="zh-CN" sz="1500" dirty="0"/>
          </a:p>
          <a:p>
            <a:pPr>
              <a:buFont typeface="Wingdings" panose="05000000000000000000" pitchFamily="2" charset="2"/>
              <a:buChar char="Ø"/>
            </a:pPr>
            <a:r>
              <a:rPr lang="zh-CN" altLang="en-US" sz="1800" dirty="0"/>
              <a:t>跨容器和虚拟机的网络服务</a:t>
            </a:r>
            <a:endParaRPr lang="en-US" altLang="zh-CN" sz="1800" dirty="0"/>
          </a:p>
          <a:p>
            <a:pPr>
              <a:buFont typeface="Wingdings" panose="05000000000000000000" pitchFamily="2" charset="2"/>
              <a:buChar char="Ø"/>
            </a:pPr>
            <a:r>
              <a:rPr lang="zh-CN" altLang="en-US" sz="1800" dirty="0"/>
              <a:t>跨容器和虚拟机的存储服务</a:t>
            </a:r>
            <a:endParaRPr lang="en-US" altLang="zh-CN" sz="1800" dirty="0"/>
          </a:p>
          <a:p>
            <a:pPr>
              <a:buFont typeface="Wingdings" panose="05000000000000000000" pitchFamily="2" charset="2"/>
              <a:buChar char="Ø"/>
            </a:pPr>
            <a:r>
              <a:rPr lang="zh-CN" altLang="en-US" sz="1800" dirty="0"/>
              <a:t>云平台基本服务架构和应用部署架构</a:t>
            </a:r>
            <a:endParaRPr lang="en-US" altLang="zh-CN" sz="1800" dirty="0"/>
          </a:p>
          <a:p>
            <a:pPr>
              <a:buFont typeface="Wingdings" panose="05000000000000000000" pitchFamily="2" charset="2"/>
              <a:buChar char="Ø"/>
            </a:pPr>
            <a:r>
              <a:rPr lang="zh-CN" altLang="en-US" sz="1800" dirty="0"/>
              <a:t>云平台自动化部署运维后台</a:t>
            </a:r>
            <a:endParaRPr lang="en-US" altLang="zh-CN" sz="1800" dirty="0"/>
          </a:p>
        </p:txBody>
      </p:sp>
      <p:sp>
        <p:nvSpPr>
          <p:cNvPr id="2" name="灯片编号占位符 1"/>
          <p:cNvSpPr>
            <a:spLocks noGrp="1"/>
          </p:cNvSpPr>
          <p:nvPr>
            <p:ph type="sldNum" sz="quarter" idx="12"/>
          </p:nvPr>
        </p:nvSpPr>
        <p:spPr/>
        <p:txBody>
          <a:bodyPr/>
          <a:lstStyle/>
          <a:p>
            <a:fld id="{F0C4230D-70C8-46E4-BBB8-30515E12620A}" type="slidenum">
              <a:rPr lang="en-US" smtClean="0"/>
              <a:t>3</a:t>
            </a:fld>
            <a:endParaRPr lang="en-US"/>
          </a:p>
        </p:txBody>
      </p:sp>
      <p:pic>
        <p:nvPicPr>
          <p:cNvPr id="8" name="图片 7"/>
          <p:cNvPicPr>
            <a:picLocks noChangeAspect="1"/>
          </p:cNvPicPr>
          <p:nvPr/>
        </p:nvPicPr>
        <p:blipFill>
          <a:blip r:embed="rId2"/>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30650593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77980" y="1424128"/>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不同用户通过二级域名发布服务</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pic>
        <p:nvPicPr>
          <p:cNvPr id="7" name="图片 6"/>
          <p:cNvPicPr>
            <a:picLocks noChangeAspect="1"/>
          </p:cNvPicPr>
          <p:nvPr/>
        </p:nvPicPr>
        <p:blipFill>
          <a:blip r:embed="rId2"/>
          <a:stretch>
            <a:fillRect/>
          </a:stretch>
        </p:blipFill>
        <p:spPr>
          <a:xfrm>
            <a:off x="2320848" y="2330185"/>
            <a:ext cx="3912452" cy="3414058"/>
          </a:xfrm>
          <a:prstGeom prst="rect">
            <a:avLst/>
          </a:prstGeom>
        </p:spPr>
      </p:pic>
      <p:sp>
        <p:nvSpPr>
          <p:cNvPr id="2" name="灯片编号占位符 1"/>
          <p:cNvSpPr>
            <a:spLocks noGrp="1"/>
          </p:cNvSpPr>
          <p:nvPr>
            <p:ph type="sldNum" sz="quarter" idx="12"/>
          </p:nvPr>
        </p:nvSpPr>
        <p:spPr/>
        <p:txBody>
          <a:bodyPr/>
          <a:lstStyle/>
          <a:p>
            <a:fld id="{F0C4230D-70C8-46E4-BBB8-30515E12620A}" type="slidenum">
              <a:rPr lang="en-US" smtClean="0"/>
              <a:t>30</a:t>
            </a:fld>
            <a:endParaRPr lang="en-US"/>
          </a:p>
        </p:txBody>
      </p:sp>
      <p:pic>
        <p:nvPicPr>
          <p:cNvPr id="9" name="图片 8"/>
          <p:cNvPicPr>
            <a:picLocks noChangeAspect="1"/>
          </p:cNvPicPr>
          <p:nvPr/>
        </p:nvPicPr>
        <p:blipFill>
          <a:blip r:embed="rId3"/>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29926246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31008" y="1518790"/>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轻元数据中心操作系统的构建</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sp>
        <p:nvSpPr>
          <p:cNvPr id="21" name="内容占位符 4"/>
          <p:cNvSpPr>
            <a:spLocks noGrp="1"/>
          </p:cNvSpPr>
          <p:nvPr>
            <p:ph idx="1"/>
          </p:nvPr>
        </p:nvSpPr>
        <p:spPr>
          <a:xfrm>
            <a:off x="1225986" y="1846968"/>
            <a:ext cx="6698293" cy="3331762"/>
          </a:xfrm>
        </p:spPr>
        <p:txBody>
          <a:bodyPr>
            <a:noAutofit/>
          </a:bodyPr>
          <a:lstStyle/>
          <a:p>
            <a:pPr marL="0" indent="0">
              <a:buNone/>
            </a:pPr>
            <a:endParaRPr lang="zh-CN" altLang="en-US" sz="1800" dirty="0">
              <a:solidFill>
                <a:schemeClr val="accent1">
                  <a:lumMod val="75000"/>
                </a:schemeClr>
              </a:solidFill>
              <a:latin typeface="微软雅黑" charset="0"/>
              <a:ea typeface="微软雅黑" charset="0"/>
            </a:endParaRPr>
          </a:p>
          <a:p>
            <a:pPr>
              <a:buFont typeface="Wingdings" panose="05000000000000000000" pitchFamily="2" charset="2"/>
              <a:buChar char="Ø"/>
            </a:pPr>
            <a:r>
              <a:rPr lang="zh-CN" altLang="en-US" sz="1800" dirty="0"/>
              <a:t>基础技术的选型</a:t>
            </a:r>
            <a:endParaRPr lang="en-US" altLang="zh-CN" sz="1800" dirty="0"/>
          </a:p>
          <a:p>
            <a:pPr>
              <a:buFont typeface="Wingdings" panose="05000000000000000000" pitchFamily="2" charset="2"/>
              <a:buChar char="Ø"/>
            </a:pPr>
            <a:r>
              <a:rPr lang="zh-CN" altLang="en-US" sz="1800" dirty="0"/>
              <a:t>轻元数据中心操作系统的主要特点</a:t>
            </a:r>
            <a:endParaRPr lang="en-US" altLang="zh-CN" sz="1800" dirty="0"/>
          </a:p>
          <a:p>
            <a:pPr lvl="1">
              <a:buFont typeface="Wingdings" panose="05000000000000000000" pitchFamily="2" charset="2"/>
              <a:buChar char="Ø"/>
            </a:pPr>
            <a:r>
              <a:rPr lang="zh-CN" altLang="en-US" sz="1500" dirty="0"/>
              <a:t>跨混合云的容器集群管理</a:t>
            </a:r>
            <a:endParaRPr lang="en-US" altLang="zh-CN" sz="1500" dirty="0"/>
          </a:p>
          <a:p>
            <a:pPr lvl="1">
              <a:buFont typeface="Wingdings" panose="05000000000000000000" pitchFamily="2" charset="2"/>
              <a:buChar char="Ø"/>
            </a:pPr>
            <a:r>
              <a:rPr lang="zh-CN" altLang="en-US" sz="1500" dirty="0"/>
              <a:t>容器和虚拟机的组合编排</a:t>
            </a:r>
            <a:endParaRPr lang="en-US" altLang="zh-CN" sz="1500" dirty="0"/>
          </a:p>
          <a:p>
            <a:pPr lvl="1">
              <a:buFont typeface="Wingdings" panose="05000000000000000000" pitchFamily="2" charset="2"/>
              <a:buChar char="Ø"/>
            </a:pPr>
            <a:r>
              <a:rPr lang="zh-CN" altLang="en-US" sz="1500" dirty="0"/>
              <a:t>传统虚拟化方案与</a:t>
            </a:r>
            <a:r>
              <a:rPr lang="en-US" altLang="zh-CN" sz="1500" dirty="0"/>
              <a:t>Cloud Native</a:t>
            </a:r>
            <a:r>
              <a:rPr lang="zh-CN" altLang="en-US" sz="1500" dirty="0"/>
              <a:t>系统对比</a:t>
            </a:r>
            <a:endParaRPr lang="en-US" altLang="zh-CN" sz="1500" dirty="0"/>
          </a:p>
          <a:p>
            <a:pPr>
              <a:buFont typeface="Wingdings" panose="05000000000000000000" pitchFamily="2" charset="2"/>
              <a:buChar char="Ø"/>
            </a:pPr>
            <a:r>
              <a:rPr lang="zh-CN" altLang="en-US" sz="1800" dirty="0"/>
              <a:t>跨容器和虚拟机的网络服务</a:t>
            </a:r>
            <a:endParaRPr lang="en-US" altLang="zh-CN" sz="1800" dirty="0"/>
          </a:p>
          <a:p>
            <a:pPr>
              <a:buFont typeface="Wingdings" panose="05000000000000000000" pitchFamily="2" charset="2"/>
              <a:buChar char="Ø"/>
            </a:pPr>
            <a:r>
              <a:rPr lang="zh-CN" altLang="en-US" sz="1800" dirty="0">
                <a:solidFill>
                  <a:schemeClr val="accent5">
                    <a:lumMod val="75000"/>
                  </a:schemeClr>
                </a:solidFill>
              </a:rPr>
              <a:t>跨容器和虚拟机的存储服务</a:t>
            </a:r>
            <a:endParaRPr lang="en-US" altLang="zh-CN" sz="1800" dirty="0">
              <a:solidFill>
                <a:schemeClr val="accent5">
                  <a:lumMod val="75000"/>
                </a:schemeClr>
              </a:solidFill>
            </a:endParaRPr>
          </a:p>
          <a:p>
            <a:pPr>
              <a:buFont typeface="Wingdings" panose="05000000000000000000" pitchFamily="2" charset="2"/>
              <a:buChar char="Ø"/>
            </a:pPr>
            <a:r>
              <a:rPr lang="zh-CN" altLang="en-US" sz="1800" dirty="0"/>
              <a:t>云平台基本服务架构和应用部署架构</a:t>
            </a:r>
            <a:endParaRPr lang="en-US" altLang="zh-CN" sz="1800" dirty="0"/>
          </a:p>
          <a:p>
            <a:pPr>
              <a:buFont typeface="Wingdings" panose="05000000000000000000" pitchFamily="2" charset="2"/>
              <a:buChar char="Ø"/>
            </a:pPr>
            <a:r>
              <a:rPr lang="zh-CN" altLang="en-US" sz="1800" dirty="0"/>
              <a:t>我们趟过的一些坑</a:t>
            </a:r>
            <a:endParaRPr lang="en-US" altLang="zh-CN" sz="1800" dirty="0"/>
          </a:p>
        </p:txBody>
      </p:sp>
      <p:sp>
        <p:nvSpPr>
          <p:cNvPr id="2" name="灯片编号占位符 1"/>
          <p:cNvSpPr>
            <a:spLocks noGrp="1"/>
          </p:cNvSpPr>
          <p:nvPr>
            <p:ph type="sldNum" sz="quarter" idx="12"/>
          </p:nvPr>
        </p:nvSpPr>
        <p:spPr/>
        <p:txBody>
          <a:bodyPr/>
          <a:lstStyle/>
          <a:p>
            <a:fld id="{F0C4230D-70C8-46E4-BBB8-30515E12620A}" type="slidenum">
              <a:rPr lang="en-US" smtClean="0"/>
              <a:t>31</a:t>
            </a:fld>
            <a:endParaRPr lang="en-US"/>
          </a:p>
        </p:txBody>
      </p:sp>
      <p:pic>
        <p:nvPicPr>
          <p:cNvPr id="8" name="图片 7"/>
          <p:cNvPicPr>
            <a:picLocks noChangeAspect="1"/>
          </p:cNvPicPr>
          <p:nvPr/>
        </p:nvPicPr>
        <p:blipFill>
          <a:blip r:embed="rId2"/>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36178789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251875" y="1509396"/>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云平台的</a:t>
              </a:r>
              <a:r>
                <a:rPr lang="en-US" altLang="zh-CN" sz="2100" dirty="0">
                  <a:solidFill>
                    <a:srgbClr val="0070C0"/>
                  </a:solidFill>
                  <a:latin typeface="微软雅黑" pitchFamily="34" charset="-122"/>
                  <a:ea typeface="微软雅黑" pitchFamily="34" charset="-122"/>
                </a:rPr>
                <a:t>3</a:t>
              </a:r>
              <a:r>
                <a:rPr lang="zh-CN" altLang="en-US" sz="2100" dirty="0">
                  <a:solidFill>
                    <a:srgbClr val="0070C0"/>
                  </a:solidFill>
                  <a:latin typeface="微软雅黑" pitchFamily="34" charset="-122"/>
                  <a:ea typeface="微软雅黑" pitchFamily="34" charset="-122"/>
                </a:rPr>
                <a:t>种通用存储服务</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pic>
        <p:nvPicPr>
          <p:cNvPr id="8" name="图片 7"/>
          <p:cNvPicPr>
            <a:picLocks noChangeAspect="1"/>
          </p:cNvPicPr>
          <p:nvPr/>
        </p:nvPicPr>
        <p:blipFill>
          <a:blip r:embed="rId2"/>
          <a:stretch>
            <a:fillRect/>
          </a:stretch>
        </p:blipFill>
        <p:spPr>
          <a:xfrm>
            <a:off x="1996335" y="2121865"/>
            <a:ext cx="4858110" cy="3426154"/>
          </a:xfrm>
          <a:prstGeom prst="rect">
            <a:avLst/>
          </a:prstGeom>
        </p:spPr>
      </p:pic>
      <p:sp>
        <p:nvSpPr>
          <p:cNvPr id="2" name="灯片编号占位符 1"/>
          <p:cNvSpPr>
            <a:spLocks noGrp="1"/>
          </p:cNvSpPr>
          <p:nvPr>
            <p:ph type="sldNum" sz="quarter" idx="12"/>
          </p:nvPr>
        </p:nvSpPr>
        <p:spPr/>
        <p:txBody>
          <a:bodyPr/>
          <a:lstStyle/>
          <a:p>
            <a:fld id="{F0C4230D-70C8-46E4-BBB8-30515E12620A}" type="slidenum">
              <a:rPr lang="en-US" smtClean="0"/>
              <a:t>32</a:t>
            </a:fld>
            <a:endParaRPr lang="en-US"/>
          </a:p>
        </p:txBody>
      </p:sp>
      <p:pic>
        <p:nvPicPr>
          <p:cNvPr id="9" name="图片 8"/>
          <p:cNvPicPr>
            <a:picLocks noChangeAspect="1"/>
          </p:cNvPicPr>
          <p:nvPr/>
        </p:nvPicPr>
        <p:blipFill>
          <a:blip r:embed="rId3"/>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7121903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345820" y="1462423"/>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云平台块存储服务</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pic>
        <p:nvPicPr>
          <p:cNvPr id="7" name="图片 6"/>
          <p:cNvPicPr>
            <a:picLocks noChangeAspect="1"/>
          </p:cNvPicPr>
          <p:nvPr/>
        </p:nvPicPr>
        <p:blipFill>
          <a:blip r:embed="rId2"/>
          <a:stretch>
            <a:fillRect/>
          </a:stretch>
        </p:blipFill>
        <p:spPr>
          <a:xfrm>
            <a:off x="2532613" y="2387755"/>
            <a:ext cx="3856688" cy="2976504"/>
          </a:xfrm>
          <a:prstGeom prst="rect">
            <a:avLst/>
          </a:prstGeom>
        </p:spPr>
      </p:pic>
      <p:sp>
        <p:nvSpPr>
          <p:cNvPr id="2" name="灯片编号占位符 1"/>
          <p:cNvSpPr>
            <a:spLocks noGrp="1"/>
          </p:cNvSpPr>
          <p:nvPr>
            <p:ph type="sldNum" sz="quarter" idx="12"/>
          </p:nvPr>
        </p:nvSpPr>
        <p:spPr/>
        <p:txBody>
          <a:bodyPr/>
          <a:lstStyle/>
          <a:p>
            <a:fld id="{F0C4230D-70C8-46E4-BBB8-30515E12620A}" type="slidenum">
              <a:rPr lang="en-US" smtClean="0"/>
              <a:t>33</a:t>
            </a:fld>
            <a:endParaRPr lang="en-US"/>
          </a:p>
        </p:txBody>
      </p:sp>
      <p:pic>
        <p:nvPicPr>
          <p:cNvPr id="9" name="图片 8"/>
          <p:cNvPicPr>
            <a:picLocks noChangeAspect="1"/>
          </p:cNvPicPr>
          <p:nvPr/>
        </p:nvPicPr>
        <p:blipFill>
          <a:blip r:embed="rId3"/>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6374562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317636" y="1537580"/>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云平台对象存储服务</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pic>
        <p:nvPicPr>
          <p:cNvPr id="8" name="图片 7"/>
          <p:cNvPicPr>
            <a:picLocks noChangeAspect="1"/>
          </p:cNvPicPr>
          <p:nvPr/>
        </p:nvPicPr>
        <p:blipFill>
          <a:blip r:embed="rId2"/>
          <a:stretch>
            <a:fillRect/>
          </a:stretch>
        </p:blipFill>
        <p:spPr>
          <a:xfrm>
            <a:off x="2500601" y="2454663"/>
            <a:ext cx="4260348" cy="2850181"/>
          </a:xfrm>
          <a:prstGeom prst="rect">
            <a:avLst/>
          </a:prstGeom>
        </p:spPr>
      </p:pic>
      <p:sp>
        <p:nvSpPr>
          <p:cNvPr id="2" name="灯片编号占位符 1"/>
          <p:cNvSpPr>
            <a:spLocks noGrp="1"/>
          </p:cNvSpPr>
          <p:nvPr>
            <p:ph type="sldNum" sz="quarter" idx="12"/>
          </p:nvPr>
        </p:nvSpPr>
        <p:spPr/>
        <p:txBody>
          <a:bodyPr/>
          <a:lstStyle/>
          <a:p>
            <a:fld id="{F0C4230D-70C8-46E4-BBB8-30515E12620A}" type="slidenum">
              <a:rPr lang="en-US" smtClean="0"/>
              <a:t>34</a:t>
            </a:fld>
            <a:endParaRPr lang="en-US"/>
          </a:p>
        </p:txBody>
      </p:sp>
      <p:pic>
        <p:nvPicPr>
          <p:cNvPr id="9" name="图片 8"/>
          <p:cNvPicPr>
            <a:picLocks noChangeAspect="1"/>
          </p:cNvPicPr>
          <p:nvPr/>
        </p:nvPicPr>
        <p:blipFill>
          <a:blip r:embed="rId3"/>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14682307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294716" y="1546257"/>
            <a:ext cx="7315362" cy="589949"/>
            <a:chOff x="1159161" y="2742687"/>
            <a:chExt cx="9753816" cy="786599"/>
          </a:xfrm>
        </p:grpSpPr>
        <p:sp>
          <p:nvSpPr>
            <p:cNvPr id="14364" name="文本框 8"/>
            <p:cNvSpPr txBox="1">
              <a:spLocks noChangeArrowheads="1"/>
            </p:cNvSpPr>
            <p:nvPr/>
          </p:nvSpPr>
          <p:spPr bwMode="auto">
            <a:xfrm>
              <a:off x="1159161" y="2742687"/>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dirty="0">
                  <a:solidFill>
                    <a:srgbClr val="0070C0"/>
                  </a:solidFill>
                  <a:latin typeface="微软雅黑" pitchFamily="34" charset="-122"/>
                  <a:ea typeface="微软雅黑" pitchFamily="34" charset="-122"/>
                </a:rPr>
                <a:t>云平台网络共享文件系统</a:t>
              </a:r>
              <a:endParaRPr lang="en-US" altLang="zh-CN"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pic>
        <p:nvPicPr>
          <p:cNvPr id="7" name="图片 6"/>
          <p:cNvPicPr>
            <a:picLocks noChangeAspect="1"/>
          </p:cNvPicPr>
          <p:nvPr/>
        </p:nvPicPr>
        <p:blipFill>
          <a:blip r:embed="rId2"/>
          <a:stretch>
            <a:fillRect/>
          </a:stretch>
        </p:blipFill>
        <p:spPr>
          <a:xfrm>
            <a:off x="2688838" y="2524161"/>
            <a:ext cx="3866684" cy="3008934"/>
          </a:xfrm>
          <a:prstGeom prst="rect">
            <a:avLst/>
          </a:prstGeom>
        </p:spPr>
      </p:pic>
      <p:sp>
        <p:nvSpPr>
          <p:cNvPr id="2" name="灯片编号占位符 1"/>
          <p:cNvSpPr>
            <a:spLocks noGrp="1"/>
          </p:cNvSpPr>
          <p:nvPr>
            <p:ph type="sldNum" sz="quarter" idx="12"/>
          </p:nvPr>
        </p:nvSpPr>
        <p:spPr/>
        <p:txBody>
          <a:bodyPr/>
          <a:lstStyle/>
          <a:p>
            <a:fld id="{F0C4230D-70C8-46E4-BBB8-30515E12620A}" type="slidenum">
              <a:rPr lang="en-US" smtClean="0"/>
              <a:t>35</a:t>
            </a:fld>
            <a:endParaRPr lang="en-US"/>
          </a:p>
        </p:txBody>
      </p:sp>
      <p:pic>
        <p:nvPicPr>
          <p:cNvPr id="9" name="图片 8"/>
          <p:cNvPicPr>
            <a:picLocks noChangeAspect="1"/>
          </p:cNvPicPr>
          <p:nvPr/>
        </p:nvPicPr>
        <p:blipFill>
          <a:blip r:embed="rId3"/>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36679674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76718" y="1462423"/>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云平台镜像广场</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pic>
        <p:nvPicPr>
          <p:cNvPr id="7"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519885" y="2174751"/>
            <a:ext cx="3635649" cy="359801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灯片编号占位符 1"/>
          <p:cNvSpPr>
            <a:spLocks noGrp="1"/>
          </p:cNvSpPr>
          <p:nvPr>
            <p:ph type="sldNum" sz="quarter" idx="12"/>
          </p:nvPr>
        </p:nvSpPr>
        <p:spPr/>
        <p:txBody>
          <a:bodyPr/>
          <a:lstStyle/>
          <a:p>
            <a:fld id="{F0C4230D-70C8-46E4-BBB8-30515E12620A}" type="slidenum">
              <a:rPr lang="en-US" smtClean="0"/>
              <a:t>36</a:t>
            </a:fld>
            <a:endParaRPr lang="en-US"/>
          </a:p>
        </p:txBody>
      </p:sp>
      <p:pic>
        <p:nvPicPr>
          <p:cNvPr id="9" name="图片 8"/>
          <p:cNvPicPr>
            <a:picLocks noChangeAspect="1"/>
          </p:cNvPicPr>
          <p:nvPr/>
        </p:nvPicPr>
        <p:blipFill>
          <a:blip r:embed="rId3"/>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4398867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31008" y="1490607"/>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云平台私有仓库和公有仓库的安全控制</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pic>
        <p:nvPicPr>
          <p:cNvPr id="7" name="图片 6"/>
          <p:cNvPicPr>
            <a:picLocks noChangeAspect="1"/>
          </p:cNvPicPr>
          <p:nvPr/>
        </p:nvPicPr>
        <p:blipFill>
          <a:blip r:embed="rId2"/>
          <a:stretch>
            <a:fillRect/>
          </a:stretch>
        </p:blipFill>
        <p:spPr>
          <a:xfrm>
            <a:off x="1891472" y="2404481"/>
            <a:ext cx="5326329" cy="2738495"/>
          </a:xfrm>
          <a:prstGeom prst="rect">
            <a:avLst/>
          </a:prstGeom>
        </p:spPr>
      </p:pic>
      <p:sp>
        <p:nvSpPr>
          <p:cNvPr id="2" name="灯片编号占位符 1"/>
          <p:cNvSpPr>
            <a:spLocks noGrp="1"/>
          </p:cNvSpPr>
          <p:nvPr>
            <p:ph type="sldNum" sz="quarter" idx="12"/>
          </p:nvPr>
        </p:nvSpPr>
        <p:spPr/>
        <p:txBody>
          <a:bodyPr/>
          <a:lstStyle/>
          <a:p>
            <a:fld id="{F0C4230D-70C8-46E4-BBB8-30515E12620A}" type="slidenum">
              <a:rPr lang="en-US" smtClean="0"/>
              <a:t>37</a:t>
            </a:fld>
            <a:endParaRPr lang="en-US"/>
          </a:p>
        </p:txBody>
      </p:sp>
      <p:pic>
        <p:nvPicPr>
          <p:cNvPr id="9" name="图片 8"/>
          <p:cNvPicPr>
            <a:picLocks noChangeAspect="1"/>
          </p:cNvPicPr>
          <p:nvPr/>
        </p:nvPicPr>
        <p:blipFill>
          <a:blip r:embed="rId3"/>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13632807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70039" y="1462423"/>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对象存储作为镜像仓库存储后台</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pic>
        <p:nvPicPr>
          <p:cNvPr id="7" name="图片 6"/>
          <p:cNvPicPr>
            <a:picLocks noChangeAspect="1"/>
          </p:cNvPicPr>
          <p:nvPr/>
        </p:nvPicPr>
        <p:blipFill>
          <a:blip r:embed="rId2"/>
          <a:stretch>
            <a:fillRect/>
          </a:stretch>
        </p:blipFill>
        <p:spPr>
          <a:xfrm>
            <a:off x="1310536" y="2306274"/>
            <a:ext cx="6557179" cy="2970016"/>
          </a:xfrm>
          <a:prstGeom prst="rect">
            <a:avLst/>
          </a:prstGeom>
        </p:spPr>
      </p:pic>
      <p:sp>
        <p:nvSpPr>
          <p:cNvPr id="2" name="灯片编号占位符 1"/>
          <p:cNvSpPr>
            <a:spLocks noGrp="1"/>
          </p:cNvSpPr>
          <p:nvPr>
            <p:ph type="sldNum" sz="quarter" idx="12"/>
          </p:nvPr>
        </p:nvSpPr>
        <p:spPr/>
        <p:txBody>
          <a:bodyPr/>
          <a:lstStyle/>
          <a:p>
            <a:fld id="{F0C4230D-70C8-46E4-BBB8-30515E12620A}" type="slidenum">
              <a:rPr lang="en-US" smtClean="0"/>
              <a:t>38</a:t>
            </a:fld>
            <a:endParaRPr lang="en-US"/>
          </a:p>
        </p:txBody>
      </p:sp>
      <p:pic>
        <p:nvPicPr>
          <p:cNvPr id="9" name="图片 8"/>
          <p:cNvPicPr>
            <a:picLocks noChangeAspect="1"/>
          </p:cNvPicPr>
          <p:nvPr/>
        </p:nvPicPr>
        <p:blipFill>
          <a:blip r:embed="rId3"/>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7988341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31008" y="1518790"/>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轻元数据中心操作系统的构建</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sp>
        <p:nvSpPr>
          <p:cNvPr id="21" name="内容占位符 4"/>
          <p:cNvSpPr>
            <a:spLocks noGrp="1"/>
          </p:cNvSpPr>
          <p:nvPr>
            <p:ph idx="1"/>
          </p:nvPr>
        </p:nvSpPr>
        <p:spPr>
          <a:xfrm>
            <a:off x="1225986" y="1846968"/>
            <a:ext cx="6698293" cy="3331762"/>
          </a:xfrm>
        </p:spPr>
        <p:txBody>
          <a:bodyPr>
            <a:noAutofit/>
          </a:bodyPr>
          <a:lstStyle/>
          <a:p>
            <a:pPr marL="0" indent="0">
              <a:buNone/>
            </a:pPr>
            <a:endParaRPr lang="zh-CN" altLang="en-US" sz="1800" dirty="0">
              <a:solidFill>
                <a:schemeClr val="accent1">
                  <a:lumMod val="75000"/>
                </a:schemeClr>
              </a:solidFill>
              <a:latin typeface="微软雅黑" charset="0"/>
              <a:ea typeface="微软雅黑" charset="0"/>
            </a:endParaRPr>
          </a:p>
          <a:p>
            <a:pPr>
              <a:buFont typeface="Wingdings" panose="05000000000000000000" pitchFamily="2" charset="2"/>
              <a:buChar char="Ø"/>
            </a:pPr>
            <a:r>
              <a:rPr lang="zh-CN" altLang="en-US" sz="1800" dirty="0"/>
              <a:t>基础技术的选型</a:t>
            </a:r>
            <a:endParaRPr lang="en-US" altLang="zh-CN" sz="1800" dirty="0"/>
          </a:p>
          <a:p>
            <a:pPr>
              <a:buFont typeface="Wingdings" panose="05000000000000000000" pitchFamily="2" charset="2"/>
              <a:buChar char="Ø"/>
            </a:pPr>
            <a:r>
              <a:rPr lang="zh-CN" altLang="en-US" sz="1800" dirty="0"/>
              <a:t>轻元数据中心操作系统的主要特点</a:t>
            </a:r>
            <a:endParaRPr lang="en-US" altLang="zh-CN" sz="1800" dirty="0"/>
          </a:p>
          <a:p>
            <a:pPr lvl="1">
              <a:buFont typeface="Wingdings" panose="05000000000000000000" pitchFamily="2" charset="2"/>
              <a:buChar char="Ø"/>
            </a:pPr>
            <a:r>
              <a:rPr lang="zh-CN" altLang="en-US" sz="1500" dirty="0"/>
              <a:t>跨混合云的容器集群管理</a:t>
            </a:r>
            <a:endParaRPr lang="en-US" altLang="zh-CN" sz="1500" dirty="0"/>
          </a:p>
          <a:p>
            <a:pPr lvl="1">
              <a:buFont typeface="Wingdings" panose="05000000000000000000" pitchFamily="2" charset="2"/>
              <a:buChar char="Ø"/>
            </a:pPr>
            <a:r>
              <a:rPr lang="zh-CN" altLang="en-US" sz="1500" dirty="0"/>
              <a:t>容器和虚拟机的组合编排</a:t>
            </a:r>
            <a:endParaRPr lang="en-US" altLang="zh-CN" sz="1500" dirty="0"/>
          </a:p>
          <a:p>
            <a:pPr lvl="1">
              <a:buFont typeface="Wingdings" panose="05000000000000000000" pitchFamily="2" charset="2"/>
              <a:buChar char="Ø"/>
            </a:pPr>
            <a:r>
              <a:rPr lang="zh-CN" altLang="en-US" sz="1500" dirty="0"/>
              <a:t>传统虚拟化方案与</a:t>
            </a:r>
            <a:r>
              <a:rPr lang="en-US" altLang="zh-CN" sz="1500" dirty="0"/>
              <a:t>Cloud Native</a:t>
            </a:r>
            <a:r>
              <a:rPr lang="zh-CN" altLang="en-US" sz="1500" dirty="0"/>
              <a:t>系统对比</a:t>
            </a:r>
            <a:endParaRPr lang="en-US" altLang="zh-CN" sz="1500" dirty="0"/>
          </a:p>
          <a:p>
            <a:pPr>
              <a:buFont typeface="Wingdings" panose="05000000000000000000" pitchFamily="2" charset="2"/>
              <a:buChar char="Ø"/>
            </a:pPr>
            <a:r>
              <a:rPr lang="zh-CN" altLang="en-US" sz="1800" dirty="0"/>
              <a:t>跨容器和虚拟机的网络服务</a:t>
            </a:r>
            <a:endParaRPr lang="en-US" altLang="zh-CN" sz="1800" dirty="0"/>
          </a:p>
          <a:p>
            <a:pPr>
              <a:buFont typeface="Wingdings" panose="05000000000000000000" pitchFamily="2" charset="2"/>
              <a:buChar char="Ø"/>
            </a:pPr>
            <a:r>
              <a:rPr lang="zh-CN" altLang="en-US" sz="1800" dirty="0"/>
              <a:t>跨容器和虚拟机的存储服务</a:t>
            </a:r>
            <a:endParaRPr lang="en-US" altLang="zh-CN" sz="1800" dirty="0"/>
          </a:p>
          <a:p>
            <a:pPr>
              <a:buFont typeface="Wingdings" panose="05000000000000000000" pitchFamily="2" charset="2"/>
              <a:buChar char="Ø"/>
            </a:pPr>
            <a:r>
              <a:rPr lang="zh-CN" altLang="en-US" sz="1800" dirty="0">
                <a:solidFill>
                  <a:schemeClr val="accent5">
                    <a:lumMod val="75000"/>
                  </a:schemeClr>
                </a:solidFill>
              </a:rPr>
              <a:t>云平台基本服务架构和应用部署架构</a:t>
            </a:r>
            <a:endParaRPr lang="en-US" altLang="zh-CN" sz="1800" dirty="0">
              <a:solidFill>
                <a:schemeClr val="accent5">
                  <a:lumMod val="75000"/>
                </a:schemeClr>
              </a:solidFill>
            </a:endParaRPr>
          </a:p>
          <a:p>
            <a:pPr>
              <a:buFont typeface="Wingdings" panose="05000000000000000000" pitchFamily="2" charset="2"/>
              <a:buChar char="Ø"/>
            </a:pPr>
            <a:r>
              <a:rPr lang="zh-CN" altLang="en-US" sz="1800" dirty="0"/>
              <a:t>我们趟过的一些坑</a:t>
            </a:r>
            <a:endParaRPr lang="en-US" altLang="zh-CN" sz="1800" dirty="0"/>
          </a:p>
        </p:txBody>
      </p:sp>
      <p:sp>
        <p:nvSpPr>
          <p:cNvPr id="2" name="灯片编号占位符 1"/>
          <p:cNvSpPr>
            <a:spLocks noGrp="1"/>
          </p:cNvSpPr>
          <p:nvPr>
            <p:ph type="sldNum" sz="quarter" idx="12"/>
          </p:nvPr>
        </p:nvSpPr>
        <p:spPr/>
        <p:txBody>
          <a:bodyPr/>
          <a:lstStyle/>
          <a:p>
            <a:fld id="{F0C4230D-70C8-46E4-BBB8-30515E12620A}" type="slidenum">
              <a:rPr lang="en-US" smtClean="0"/>
              <a:t>39</a:t>
            </a:fld>
            <a:endParaRPr lang="en-US"/>
          </a:p>
        </p:txBody>
      </p:sp>
      <p:pic>
        <p:nvPicPr>
          <p:cNvPr id="8" name="图片 7"/>
          <p:cNvPicPr>
            <a:picLocks noChangeAspect="1"/>
          </p:cNvPicPr>
          <p:nvPr/>
        </p:nvPicPr>
        <p:blipFill>
          <a:blip r:embed="rId2"/>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32150404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10956" y="1439532"/>
            <a:ext cx="7315362" cy="692497"/>
            <a:chOff x="1159161" y="2742687"/>
            <a:chExt cx="9753816" cy="923329"/>
          </a:xfrm>
        </p:grpSpPr>
        <p:sp>
          <p:nvSpPr>
            <p:cNvPr id="14364" name="文本框 8"/>
            <p:cNvSpPr txBox="1">
              <a:spLocks noChangeArrowheads="1"/>
            </p:cNvSpPr>
            <p:nvPr/>
          </p:nvSpPr>
          <p:spPr bwMode="auto">
            <a:xfrm>
              <a:off x="1159161" y="2742687"/>
              <a:ext cx="9753816" cy="92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云平台基础技术的选型</a:t>
              </a:r>
              <a:endParaRPr lang="en-US" altLang="zh-CN" sz="2100" dirty="0">
                <a:solidFill>
                  <a:srgbClr val="0070C0"/>
                </a:solidFill>
                <a:latin typeface="微软雅黑" pitchFamily="34" charset="-122"/>
                <a:ea typeface="微软雅黑" pitchFamily="34" charset="-122"/>
              </a:endParaRPr>
            </a:p>
            <a:p>
              <a:endParaRPr lang="en-US" altLang="zh-CN"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grpSp>
        <p:nvGrpSpPr>
          <p:cNvPr id="8" name="组合 7"/>
          <p:cNvGrpSpPr/>
          <p:nvPr/>
        </p:nvGrpSpPr>
        <p:grpSpPr>
          <a:xfrm>
            <a:off x="1310536" y="2123968"/>
            <a:ext cx="6317212" cy="3272738"/>
            <a:chOff x="1976437" y="2299571"/>
            <a:chExt cx="8085678" cy="4271565"/>
          </a:xfrm>
        </p:grpSpPr>
        <p:grpSp>
          <p:nvGrpSpPr>
            <p:cNvPr id="9" name="组合 8"/>
            <p:cNvGrpSpPr/>
            <p:nvPr/>
          </p:nvGrpSpPr>
          <p:grpSpPr>
            <a:xfrm>
              <a:off x="7010123" y="2709392"/>
              <a:ext cx="3051992" cy="3673659"/>
              <a:chOff x="7010123" y="2709392"/>
              <a:chExt cx="3051992" cy="3673659"/>
            </a:xfrm>
          </p:grpSpPr>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123" y="3304487"/>
                <a:ext cx="3051992" cy="741198"/>
              </a:xfrm>
              <a:prstGeom prst="rect">
                <a:avLst/>
              </a:prstGeom>
            </p:spPr>
          </p:pic>
          <p:sp>
            <p:nvSpPr>
              <p:cNvPr id="18" name="文本框 17"/>
              <p:cNvSpPr txBox="1"/>
              <p:nvPr/>
            </p:nvSpPr>
            <p:spPr>
              <a:xfrm>
                <a:off x="7639706" y="2709392"/>
                <a:ext cx="2237355" cy="421794"/>
              </a:xfrm>
              <a:prstGeom prst="rect">
                <a:avLst/>
              </a:prstGeom>
              <a:noFill/>
            </p:spPr>
            <p:txBody>
              <a:bodyPr wrap="square" rtlCol="0">
                <a:spAutoFit/>
              </a:bodyPr>
              <a:lstStyle/>
              <a:p>
                <a:r>
                  <a:rPr lang="zh-CN" altLang="en-US" sz="1500" dirty="0">
                    <a:latin typeface="微软雅黑" pitchFamily="34" charset="-122"/>
                    <a:ea typeface="微软雅黑" pitchFamily="34" charset="-122"/>
                  </a:rPr>
                  <a:t>云平台技术选型</a:t>
                </a:r>
                <a:endParaRPr lang="en-US" sz="1500" dirty="0">
                  <a:latin typeface="微软雅黑" pitchFamily="34" charset="-122"/>
                  <a:ea typeface="微软雅黑" pitchFamily="34" charset="-122"/>
                </a:endParaRPr>
              </a:p>
            </p:txBody>
          </p:sp>
          <p:sp>
            <p:nvSpPr>
              <p:cNvPr id="19" name="加号 18"/>
              <p:cNvSpPr/>
              <p:nvPr/>
            </p:nvSpPr>
            <p:spPr>
              <a:xfrm>
                <a:off x="8441017" y="4150526"/>
                <a:ext cx="583096" cy="642489"/>
              </a:xfrm>
              <a:prstGeom prst="mathPlus">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8850" y="4722075"/>
                <a:ext cx="2479069" cy="1660976"/>
              </a:xfrm>
              <a:prstGeom prst="rect">
                <a:avLst/>
              </a:prstGeom>
            </p:spPr>
          </p:pic>
        </p:grpSp>
        <p:grpSp>
          <p:nvGrpSpPr>
            <p:cNvPr id="10" name="组合 9"/>
            <p:cNvGrpSpPr/>
            <p:nvPr/>
          </p:nvGrpSpPr>
          <p:grpSpPr>
            <a:xfrm>
              <a:off x="1976437" y="2299571"/>
              <a:ext cx="4180877" cy="4271565"/>
              <a:chOff x="1853067" y="2274519"/>
              <a:chExt cx="4180877" cy="4271565"/>
            </a:xfrm>
          </p:grpSpPr>
          <p:pic>
            <p:nvPicPr>
              <p:cNvPr id="11" name="图片 10"/>
              <p:cNvPicPr>
                <a:picLocks noChangeAspect="1"/>
              </p:cNvPicPr>
              <p:nvPr/>
            </p:nvPicPr>
            <p:blipFill>
              <a:blip r:embed="rId4"/>
              <a:stretch>
                <a:fillRect/>
              </a:stretch>
            </p:blipFill>
            <p:spPr>
              <a:xfrm>
                <a:off x="2354754" y="2274519"/>
                <a:ext cx="3679190" cy="120015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3067" y="3398639"/>
                <a:ext cx="2479069" cy="1660976"/>
              </a:xfrm>
              <a:prstGeom prst="rect">
                <a:avLst/>
              </a:prstGeom>
            </p:spPr>
          </p:pic>
          <p:pic>
            <p:nvPicPr>
              <p:cNvPr id="13" name="图片 12"/>
              <p:cNvPicPr>
                <a:picLocks noChangeAspect="1"/>
              </p:cNvPicPr>
              <p:nvPr/>
            </p:nvPicPr>
            <p:blipFill>
              <a:blip r:embed="rId5"/>
              <a:stretch>
                <a:fillRect/>
              </a:stretch>
            </p:blipFill>
            <p:spPr>
              <a:xfrm>
                <a:off x="3840374" y="3784690"/>
                <a:ext cx="2025650" cy="814070"/>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46936" y="4961138"/>
                <a:ext cx="1649758" cy="568882"/>
              </a:xfrm>
              <a:prstGeom prst="rect">
                <a:avLst/>
              </a:prstGeom>
            </p:spPr>
          </p:pic>
          <p:pic>
            <p:nvPicPr>
              <p:cNvPr id="15" name="图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97191" y="5629196"/>
                <a:ext cx="2638564" cy="916888"/>
              </a:xfrm>
              <a:prstGeom prst="rect">
                <a:avLst/>
              </a:prstGeom>
            </p:spPr>
          </p:pic>
          <p:pic>
            <p:nvPicPr>
              <p:cNvPr id="16" name="图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4781" y="4702075"/>
                <a:ext cx="1210842" cy="900370"/>
              </a:xfrm>
              <a:prstGeom prst="rect">
                <a:avLst/>
              </a:prstGeom>
            </p:spPr>
          </p:pic>
        </p:grpSp>
      </p:grpSp>
      <p:sp>
        <p:nvSpPr>
          <p:cNvPr id="2" name="灯片编号占位符 1"/>
          <p:cNvSpPr>
            <a:spLocks noGrp="1"/>
          </p:cNvSpPr>
          <p:nvPr>
            <p:ph type="sldNum" sz="quarter" idx="12"/>
          </p:nvPr>
        </p:nvSpPr>
        <p:spPr/>
        <p:txBody>
          <a:bodyPr/>
          <a:lstStyle/>
          <a:p>
            <a:fld id="{F0C4230D-70C8-46E4-BBB8-30515E12620A}" type="slidenum">
              <a:rPr lang="en-US" smtClean="0"/>
              <a:t>4</a:t>
            </a:fld>
            <a:endParaRPr lang="en-US"/>
          </a:p>
        </p:txBody>
      </p:sp>
      <p:pic>
        <p:nvPicPr>
          <p:cNvPr id="21" name="图片 20"/>
          <p:cNvPicPr>
            <a:picLocks noChangeAspect="1"/>
          </p:cNvPicPr>
          <p:nvPr/>
        </p:nvPicPr>
        <p:blipFill>
          <a:blip r:embed="rId9"/>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25162724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82773" y="1424128"/>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轻元数据中心操作系统服务组件架构</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pic>
        <p:nvPicPr>
          <p:cNvPr id="7" name="图片 6"/>
          <p:cNvPicPr>
            <a:picLocks noChangeAspect="1"/>
          </p:cNvPicPr>
          <p:nvPr/>
        </p:nvPicPr>
        <p:blipFill>
          <a:blip r:embed="rId2"/>
          <a:stretch>
            <a:fillRect/>
          </a:stretch>
        </p:blipFill>
        <p:spPr>
          <a:xfrm>
            <a:off x="1851382" y="2111762"/>
            <a:ext cx="5427666" cy="3600170"/>
          </a:xfrm>
          <a:prstGeom prst="rect">
            <a:avLst/>
          </a:prstGeom>
        </p:spPr>
      </p:pic>
      <p:sp>
        <p:nvSpPr>
          <p:cNvPr id="2" name="灯片编号占位符 1"/>
          <p:cNvSpPr>
            <a:spLocks noGrp="1"/>
          </p:cNvSpPr>
          <p:nvPr>
            <p:ph type="sldNum" sz="quarter" idx="12"/>
          </p:nvPr>
        </p:nvSpPr>
        <p:spPr/>
        <p:txBody>
          <a:bodyPr/>
          <a:lstStyle/>
          <a:p>
            <a:fld id="{F0C4230D-70C8-46E4-BBB8-30515E12620A}" type="slidenum">
              <a:rPr lang="en-US" smtClean="0"/>
              <a:t>40</a:t>
            </a:fld>
            <a:endParaRPr lang="en-US"/>
          </a:p>
        </p:txBody>
      </p:sp>
      <p:pic>
        <p:nvPicPr>
          <p:cNvPr id="9" name="图片 8"/>
          <p:cNvPicPr>
            <a:picLocks noChangeAspect="1"/>
          </p:cNvPicPr>
          <p:nvPr/>
        </p:nvPicPr>
        <p:blipFill>
          <a:blip r:embed="rId3"/>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24204121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96357" y="1836778"/>
            <a:ext cx="8235324" cy="124649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zh-CN" altLang="en-US" sz="1500" b="1" dirty="0">
                <a:solidFill>
                  <a:schemeClr val="accent5"/>
                </a:solidFill>
                <a:latin typeface="微软雅黑" pitchFamily="34" charset="-122"/>
                <a:ea typeface="微软雅黑" pitchFamily="34" charset="-122"/>
              </a:rPr>
              <a:t>项目背景</a:t>
            </a:r>
            <a:endParaRPr lang="en-US" altLang="zh-CN" sz="1500" b="1" dirty="0">
              <a:solidFill>
                <a:schemeClr val="accent5"/>
              </a:solidFill>
              <a:latin typeface="微软雅黑" pitchFamily="34" charset="-122"/>
              <a:ea typeface="微软雅黑" pitchFamily="34" charset="-122"/>
            </a:endParaRPr>
          </a:p>
          <a:p>
            <a:r>
              <a:rPr lang="zh-CN" altLang="en-US" sz="1200" i="1" dirty="0">
                <a:latin typeface="微软雅黑" pitchFamily="34" charset="-122"/>
                <a:ea typeface="微软雅黑" pitchFamily="34" charset="-122"/>
              </a:rPr>
              <a:t>该部门的业务系统（</a:t>
            </a:r>
            <a:r>
              <a:rPr lang="en-US" altLang="zh-CN" sz="1200" i="1" dirty="0">
                <a:latin typeface="微软雅黑" pitchFamily="34" charset="-122"/>
                <a:ea typeface="微软雅黑" pitchFamily="34" charset="-122"/>
              </a:rPr>
              <a:t>WebLogic)</a:t>
            </a:r>
            <a:r>
              <a:rPr lang="zh-CN" altLang="en-US" sz="1200" i="1" dirty="0">
                <a:latin typeface="微软雅黑" pitchFamily="34" charset="-122"/>
                <a:ea typeface="微软雅黑" pitchFamily="34" charset="-122"/>
              </a:rPr>
              <a:t>运行在物理机（曙光刀片机）上。与商业存储设备（杭州宏杉</a:t>
            </a:r>
            <a:r>
              <a:rPr lang="en-US" sz="1200" i="1" dirty="0" err="1">
                <a:latin typeface="微软雅黑" pitchFamily="34" charset="-122"/>
                <a:ea typeface="微软雅黑" pitchFamily="34" charset="-122"/>
              </a:rPr>
              <a:t>MacroSAN</a:t>
            </a:r>
            <a:r>
              <a:rPr lang="zh-CN" altLang="en-US" sz="1200" i="1" dirty="0">
                <a:latin typeface="微软雅黑" pitchFamily="34" charset="-122"/>
                <a:ea typeface="微软雅黑" pitchFamily="34" charset="-122"/>
              </a:rPr>
              <a:t>）和</a:t>
            </a:r>
            <a:r>
              <a:rPr lang="en-US" altLang="zh-CN" sz="1200" i="1" dirty="0">
                <a:latin typeface="微软雅黑" pitchFamily="34" charset="-122"/>
                <a:ea typeface="微软雅黑" pitchFamily="34" charset="-122"/>
              </a:rPr>
              <a:t>Oracle</a:t>
            </a:r>
            <a:r>
              <a:rPr lang="zh-CN" altLang="en-US" sz="1200" i="1" dirty="0">
                <a:latin typeface="微软雅黑" pitchFamily="34" charset="-122"/>
                <a:ea typeface="微软雅黑" pitchFamily="34" charset="-122"/>
              </a:rPr>
              <a:t>数据库的对接必须手动完成。该部门的</a:t>
            </a:r>
            <a:r>
              <a:rPr lang="en-US" altLang="zh-CN" sz="1200" i="1" dirty="0">
                <a:latin typeface="微软雅黑" pitchFamily="34" charset="-122"/>
                <a:ea typeface="微软雅黑" pitchFamily="34" charset="-122"/>
              </a:rPr>
              <a:t>IT</a:t>
            </a:r>
            <a:r>
              <a:rPr lang="zh-CN" altLang="en-US" sz="1200" i="1" dirty="0">
                <a:latin typeface="微软雅黑" pitchFamily="34" charset="-122"/>
                <a:ea typeface="微软雅黑" pitchFamily="34" charset="-122"/>
              </a:rPr>
              <a:t>系统面临了一下主要挑战：</a:t>
            </a:r>
            <a:endParaRPr lang="en-US" altLang="zh-CN" sz="1200" b="1" i="1" dirty="0">
              <a:solidFill>
                <a:schemeClr val="accent5"/>
              </a:solidFill>
              <a:latin typeface="微软雅黑" pitchFamily="34" charset="-122"/>
              <a:ea typeface="微软雅黑" pitchFamily="34" charset="-122"/>
            </a:endParaRPr>
          </a:p>
          <a:p>
            <a:pPr marL="214313" indent="-214313">
              <a:buFont typeface="Arial" pitchFamily="34" charset="0"/>
              <a:buChar char="•"/>
            </a:pPr>
            <a:r>
              <a:rPr lang="zh-CN" altLang="en-US" sz="1200" i="1" dirty="0">
                <a:latin typeface="微软雅黑" pitchFamily="34" charset="-122"/>
                <a:ea typeface="微软雅黑" pitchFamily="34" charset="-122"/>
              </a:rPr>
              <a:t>不具备业务自动扩展功能，无法满足业务高峰需求。</a:t>
            </a:r>
            <a:endParaRPr lang="en-US" altLang="zh-CN" sz="1200" i="1" dirty="0">
              <a:latin typeface="微软雅黑" pitchFamily="34" charset="-122"/>
              <a:ea typeface="微软雅黑" pitchFamily="34" charset="-122"/>
            </a:endParaRPr>
          </a:p>
          <a:p>
            <a:pPr marL="214313" indent="-214313">
              <a:buFont typeface="Arial" pitchFamily="34" charset="0"/>
              <a:buChar char="•"/>
            </a:pPr>
            <a:r>
              <a:rPr lang="zh-CN" altLang="en-US" sz="1200" i="1" dirty="0">
                <a:latin typeface="微软雅黑" pitchFamily="34" charset="-122"/>
                <a:ea typeface="微软雅黑" pitchFamily="34" charset="-122"/>
              </a:rPr>
              <a:t>业务部署与业务升级复杂，无法适应快速的业务更新与调整。</a:t>
            </a:r>
            <a:endParaRPr lang="en-US" altLang="zh-CN" sz="1200" i="1" dirty="0">
              <a:latin typeface="微软雅黑" pitchFamily="34" charset="-122"/>
              <a:ea typeface="微软雅黑" pitchFamily="34" charset="-122"/>
            </a:endParaRPr>
          </a:p>
          <a:p>
            <a:pPr marL="214313" indent="-214313">
              <a:buFont typeface="Arial" pitchFamily="34" charset="0"/>
              <a:buChar char="•"/>
            </a:pPr>
            <a:r>
              <a:rPr lang="zh-CN" altLang="en-US" sz="1200" i="1" dirty="0">
                <a:latin typeface="微软雅黑" pitchFamily="34" charset="-122"/>
                <a:ea typeface="微软雅黑" pitchFamily="34" charset="-122"/>
              </a:rPr>
              <a:t>运维复杂，资源利用率低。</a:t>
            </a:r>
            <a:endParaRPr lang="en-US" sz="1200" i="1" dirty="0">
              <a:latin typeface="微软雅黑" pitchFamily="34" charset="-122"/>
              <a:ea typeface="微软雅黑" pitchFamily="34" charset="-122"/>
            </a:endParaRPr>
          </a:p>
        </p:txBody>
      </p:sp>
      <p:sp>
        <p:nvSpPr>
          <p:cNvPr id="6" name="矩形 5"/>
          <p:cNvSpPr/>
          <p:nvPr/>
        </p:nvSpPr>
        <p:spPr bwMode="auto">
          <a:xfrm>
            <a:off x="5193064" y="4746271"/>
            <a:ext cx="911369" cy="348937"/>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eaLnBrk="1" hangingPunct="1">
              <a:buFont typeface="Arial" pitchFamily="34" charset="0"/>
              <a:buNone/>
              <a:defRPr/>
            </a:pPr>
            <a:endParaRPr lang="en-US" altLang="zh-CN" sz="1350" b="1" noProof="1">
              <a:solidFill>
                <a:schemeClr val="tx1"/>
              </a:solidFill>
              <a:latin typeface="微软雅黑" pitchFamily="34" charset="-122"/>
              <a:ea typeface="微软雅黑" pitchFamily="34" charset="-122"/>
            </a:endParaRPr>
          </a:p>
        </p:txBody>
      </p:sp>
      <p:sp>
        <p:nvSpPr>
          <p:cNvPr id="7" name="矩形 6"/>
          <p:cNvSpPr/>
          <p:nvPr/>
        </p:nvSpPr>
        <p:spPr bwMode="auto">
          <a:xfrm>
            <a:off x="6202781" y="4752948"/>
            <a:ext cx="1364176" cy="342260"/>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eaLnBrk="1" hangingPunct="1">
              <a:buFont typeface="Arial" pitchFamily="34" charset="0"/>
              <a:buNone/>
              <a:defRPr/>
            </a:pPr>
            <a:endParaRPr lang="en-US" altLang="zh-CN" sz="1350" b="1" noProof="1">
              <a:solidFill>
                <a:schemeClr val="tx1"/>
              </a:solidFill>
              <a:latin typeface="微软雅黑" pitchFamily="34" charset="-122"/>
              <a:ea typeface="微软雅黑" pitchFamily="34" charset="-122"/>
            </a:endParaRPr>
          </a:p>
        </p:txBody>
      </p:sp>
      <p:sp>
        <p:nvSpPr>
          <p:cNvPr id="8" name="矩形 7"/>
          <p:cNvSpPr/>
          <p:nvPr/>
        </p:nvSpPr>
        <p:spPr bwMode="auto">
          <a:xfrm>
            <a:off x="5193064" y="4313280"/>
            <a:ext cx="2373893" cy="379051"/>
          </a:xfrm>
          <a:prstGeom prst="rect">
            <a:avLst/>
          </a:prstGeom>
        </p:spPr>
        <p:style>
          <a:lnRef idx="2">
            <a:schemeClr val="accent4"/>
          </a:lnRef>
          <a:fillRef idx="1">
            <a:schemeClr val="lt1"/>
          </a:fillRef>
          <a:effectRef idx="0">
            <a:schemeClr val="accent4"/>
          </a:effectRef>
          <a:fontRef idx="minor">
            <a:schemeClr val="dk1"/>
          </a:fontRef>
        </p:style>
        <p:txBody>
          <a:bodyPr anchor="ctr"/>
          <a:lstStyle/>
          <a:p>
            <a:pPr algn="ctr" eaLnBrk="1" hangingPunct="1">
              <a:buFont typeface="Arial" pitchFamily="34" charset="0"/>
              <a:buNone/>
              <a:defRPr/>
            </a:pPr>
            <a:endParaRPr lang="zh-CN" altLang="en-US" sz="1350" b="1" noProof="1">
              <a:solidFill>
                <a:schemeClr val="tx1"/>
              </a:solidFill>
              <a:latin typeface="微软雅黑" pitchFamily="34" charset="-122"/>
              <a:ea typeface="微软雅黑" pitchFamily="34" charset="-122"/>
            </a:endParaRPr>
          </a:p>
        </p:txBody>
      </p:sp>
      <p:sp>
        <p:nvSpPr>
          <p:cNvPr id="9" name="左右箭头 8"/>
          <p:cNvSpPr/>
          <p:nvPr/>
        </p:nvSpPr>
        <p:spPr>
          <a:xfrm>
            <a:off x="7595055" y="4393534"/>
            <a:ext cx="402793" cy="255332"/>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10" name="矩形 9"/>
          <p:cNvSpPr/>
          <p:nvPr/>
        </p:nvSpPr>
        <p:spPr bwMode="auto">
          <a:xfrm>
            <a:off x="8057704" y="4142150"/>
            <a:ext cx="773977" cy="781928"/>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eaLnBrk="1" hangingPunct="1">
              <a:buFont typeface="Arial" pitchFamily="34" charset="0"/>
              <a:buNone/>
              <a:defRPr/>
            </a:pPr>
            <a:r>
              <a:rPr lang="en-US" altLang="zh-CN" sz="1350" b="1" noProof="1">
                <a:solidFill>
                  <a:schemeClr val="tx1"/>
                </a:solidFill>
                <a:latin typeface="微软雅黑" pitchFamily="34" charset="-122"/>
                <a:ea typeface="微软雅黑" pitchFamily="34" charset="-122"/>
              </a:rPr>
              <a:t>Oracle</a:t>
            </a:r>
            <a:r>
              <a:rPr lang="zh-CN" altLang="en-US" sz="1350" b="1" noProof="1">
                <a:solidFill>
                  <a:schemeClr val="tx1"/>
                </a:solidFill>
                <a:latin typeface="微软雅黑" pitchFamily="34" charset="-122"/>
                <a:ea typeface="微软雅黑" pitchFamily="34" charset="-122"/>
              </a:rPr>
              <a:t>数据库</a:t>
            </a:r>
          </a:p>
        </p:txBody>
      </p:sp>
      <p:sp>
        <p:nvSpPr>
          <p:cNvPr id="11" name="矩形 10"/>
          <p:cNvSpPr/>
          <p:nvPr/>
        </p:nvSpPr>
        <p:spPr bwMode="auto">
          <a:xfrm>
            <a:off x="5193064" y="3876891"/>
            <a:ext cx="2373893" cy="379051"/>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buFont typeface="Arial" pitchFamily="34" charset="0"/>
              <a:buNone/>
              <a:defRPr/>
            </a:pPr>
            <a:endParaRPr lang="zh-CN" altLang="en-US" sz="1200" i="1" noProof="1">
              <a:solidFill>
                <a:schemeClr val="tx1"/>
              </a:solidFill>
              <a:latin typeface="微软雅黑" pitchFamily="34" charset="-122"/>
              <a:ea typeface="微软雅黑" pitchFamily="34" charset="-122"/>
            </a:endParaRPr>
          </a:p>
        </p:txBody>
      </p:sp>
      <p:sp>
        <p:nvSpPr>
          <p:cNvPr id="12" name="矩形 11"/>
          <p:cNvSpPr/>
          <p:nvPr/>
        </p:nvSpPr>
        <p:spPr bwMode="auto">
          <a:xfrm>
            <a:off x="5193063" y="3425865"/>
            <a:ext cx="2373893" cy="379051"/>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endParaRPr lang="en-US" altLang="zh-CN" sz="1350" b="1" noProof="1">
              <a:solidFill>
                <a:schemeClr val="tx1"/>
              </a:solidFill>
              <a:latin typeface="微软雅黑" pitchFamily="34" charset="-122"/>
              <a:ea typeface="微软雅黑" pitchFamily="34" charset="-122"/>
            </a:endParaRPr>
          </a:p>
        </p:txBody>
      </p:sp>
      <p:sp>
        <p:nvSpPr>
          <p:cNvPr id="15" name="矩形 14"/>
          <p:cNvSpPr/>
          <p:nvPr/>
        </p:nvSpPr>
        <p:spPr>
          <a:xfrm>
            <a:off x="596357" y="3159553"/>
            <a:ext cx="4479197" cy="25784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r>
              <a:rPr lang="zh-CN" altLang="en-US" sz="1350" b="1" dirty="0">
                <a:solidFill>
                  <a:schemeClr val="accent5"/>
                </a:solidFill>
                <a:latin typeface="微软雅黑" pitchFamily="34" charset="-122"/>
                <a:ea typeface="微软雅黑" pitchFamily="34" charset="-122"/>
              </a:rPr>
              <a:t>对接传统数据库和国产</a:t>
            </a:r>
            <a:r>
              <a:rPr lang="en-US" altLang="zh-CN" sz="1350" b="1" dirty="0">
                <a:solidFill>
                  <a:schemeClr val="accent5"/>
                </a:solidFill>
                <a:latin typeface="微软雅黑" pitchFamily="34" charset="-122"/>
                <a:ea typeface="微软雅黑" pitchFamily="34" charset="-122"/>
              </a:rPr>
              <a:t>SAN</a:t>
            </a:r>
            <a:r>
              <a:rPr lang="zh-CN" altLang="en-US" sz="1350" b="1" dirty="0">
                <a:solidFill>
                  <a:schemeClr val="accent5"/>
                </a:solidFill>
                <a:latin typeface="微软雅黑" pitchFamily="34" charset="-122"/>
                <a:ea typeface="微软雅黑" pitchFamily="34" charset="-122"/>
              </a:rPr>
              <a:t>存储的云平台解决方案</a:t>
            </a:r>
            <a:endParaRPr lang="en-US" altLang="zh-CN" sz="1350" b="1" dirty="0">
              <a:solidFill>
                <a:schemeClr val="accent5"/>
              </a:solidFill>
              <a:latin typeface="微软雅黑" pitchFamily="34" charset="-122"/>
              <a:ea typeface="微软雅黑" pitchFamily="34" charset="-122"/>
            </a:endParaRPr>
          </a:p>
          <a:p>
            <a:endParaRPr lang="en-US" altLang="zh-CN" sz="1350" dirty="0">
              <a:latin typeface="微软雅黑" pitchFamily="34" charset="-122"/>
              <a:ea typeface="微软雅黑" pitchFamily="34" charset="-122"/>
            </a:endParaRPr>
          </a:p>
          <a:p>
            <a:r>
              <a:rPr lang="zh-CN" altLang="en-US" sz="1200" dirty="0">
                <a:latin typeface="微软雅黑" pitchFamily="34" charset="-122"/>
                <a:ea typeface="微软雅黑" pitchFamily="34" charset="-122"/>
              </a:rPr>
              <a:t>轻元科技将</a:t>
            </a:r>
            <a:r>
              <a:rPr lang="en-US" altLang="zh-CN" sz="1200" dirty="0">
                <a:latin typeface="微软雅黑" pitchFamily="34" charset="-122"/>
                <a:ea typeface="微软雅黑" pitchFamily="34" charset="-122"/>
              </a:rPr>
              <a:t>OpenStack</a:t>
            </a:r>
            <a:r>
              <a:rPr lang="zh-CN" altLang="en-US" sz="1200" dirty="0">
                <a:latin typeface="微软雅黑" pitchFamily="34" charset="-122"/>
                <a:ea typeface="微软雅黑" pitchFamily="34" charset="-122"/>
              </a:rPr>
              <a:t>部署在了曙光刀片机上，并实现了与</a:t>
            </a:r>
            <a:r>
              <a:rPr lang="en-US" altLang="zh-CN" sz="1200" dirty="0">
                <a:latin typeface="微软雅黑" pitchFamily="34" charset="-122"/>
                <a:ea typeface="微软雅黑" pitchFamily="34" charset="-122"/>
              </a:rPr>
              <a:t>Oracle</a:t>
            </a:r>
            <a:r>
              <a:rPr lang="zh-CN" altLang="en-US" sz="1200" dirty="0">
                <a:latin typeface="微软雅黑" pitchFamily="34" charset="-122"/>
                <a:ea typeface="微软雅黑" pitchFamily="34" charset="-122"/>
              </a:rPr>
              <a:t>数据库和宏杉商业存储的对接。</a:t>
            </a:r>
            <a:r>
              <a:rPr lang="en-US" altLang="zh-CN" sz="1200" dirty="0">
                <a:latin typeface="微软雅黑" pitchFamily="34" charset="-122"/>
                <a:ea typeface="微软雅黑" pitchFamily="34" charset="-122"/>
              </a:rPr>
              <a:t>WebLogic</a:t>
            </a:r>
            <a:r>
              <a:rPr lang="zh-CN" altLang="en-US" sz="1200" dirty="0">
                <a:latin typeface="微软雅黑" pitchFamily="34" charset="-122"/>
                <a:ea typeface="微软雅黑" pitchFamily="34" charset="-122"/>
              </a:rPr>
              <a:t>服务整体迁移到了容器服务上，实现了</a:t>
            </a:r>
            <a:r>
              <a:rPr lang="en-US" altLang="zh-CN" sz="1200" dirty="0">
                <a:latin typeface="微软雅黑" pitchFamily="34" charset="-122"/>
                <a:ea typeface="微软雅黑" pitchFamily="34" charset="-122"/>
              </a:rPr>
              <a:t>PaaS</a:t>
            </a:r>
            <a:r>
              <a:rPr lang="zh-CN" altLang="en-US" sz="1200" dirty="0">
                <a:latin typeface="微软雅黑" pitchFamily="34" charset="-122"/>
                <a:ea typeface="微软雅黑" pitchFamily="34" charset="-122"/>
              </a:rPr>
              <a:t>（平台即服务）和</a:t>
            </a:r>
            <a:r>
              <a:rPr lang="en-US" altLang="zh-CN" sz="1200" dirty="0">
                <a:latin typeface="微软雅黑" pitchFamily="34" charset="-122"/>
                <a:ea typeface="微软雅黑" pitchFamily="34" charset="-122"/>
              </a:rPr>
              <a:t>IaaS</a:t>
            </a:r>
            <a:r>
              <a:rPr lang="zh-CN" altLang="en-US" sz="1200" dirty="0">
                <a:latin typeface="微软雅黑" pitchFamily="34" charset="-122"/>
                <a:ea typeface="微软雅黑" pitchFamily="34" charset="-122"/>
              </a:rPr>
              <a:t>（基础设施即服务）的统一管理。</a:t>
            </a:r>
            <a:endParaRPr lang="en-US" altLang="zh-CN" sz="1200" dirty="0">
              <a:latin typeface="微软雅黑" pitchFamily="34" charset="-122"/>
              <a:ea typeface="微软雅黑" pitchFamily="34" charset="-122"/>
            </a:endParaRPr>
          </a:p>
          <a:p>
            <a:endParaRPr lang="en-US" altLang="zh-CN" sz="1350" dirty="0">
              <a:latin typeface="微软雅黑" pitchFamily="34" charset="-122"/>
              <a:ea typeface="微软雅黑" pitchFamily="34" charset="-122"/>
            </a:endParaRPr>
          </a:p>
          <a:p>
            <a:r>
              <a:rPr lang="zh-CN" altLang="en-US" sz="1350" b="1" dirty="0">
                <a:solidFill>
                  <a:schemeClr val="accent5"/>
                </a:solidFill>
                <a:latin typeface="微软雅黑" pitchFamily="34" charset="-122"/>
                <a:ea typeface="微软雅黑" pitchFamily="34" charset="-122"/>
              </a:rPr>
              <a:t>客户获得的收益</a:t>
            </a:r>
            <a:endParaRPr lang="en-US" altLang="zh-CN" sz="1350" b="1" dirty="0">
              <a:solidFill>
                <a:schemeClr val="accent5"/>
              </a:solidFill>
              <a:latin typeface="微软雅黑" pitchFamily="34" charset="-122"/>
              <a:ea typeface="微软雅黑" pitchFamily="34" charset="-122"/>
            </a:endParaRPr>
          </a:p>
          <a:p>
            <a:endParaRPr lang="en-US" altLang="zh-CN" sz="1350" dirty="0">
              <a:latin typeface="微软雅黑" pitchFamily="34" charset="-122"/>
              <a:ea typeface="微软雅黑" pitchFamily="34" charset="-122"/>
            </a:endParaRPr>
          </a:p>
          <a:p>
            <a:pPr marL="214313" indent="-214313">
              <a:buFont typeface="Arial" pitchFamily="34" charset="0"/>
              <a:buChar char="•"/>
            </a:pPr>
            <a:r>
              <a:rPr lang="zh-CN" altLang="en-US" sz="1200" dirty="0">
                <a:latin typeface="微软雅黑" pitchFamily="34" charset="-122"/>
                <a:ea typeface="微软雅黑" pitchFamily="34" charset="-122"/>
              </a:rPr>
              <a:t>实现了业务的自动收缩，轻松面对业务峰值的需求。</a:t>
            </a:r>
            <a:endParaRPr lang="en-US" altLang="zh-CN" sz="1200" dirty="0">
              <a:latin typeface="微软雅黑" pitchFamily="34" charset="-122"/>
              <a:ea typeface="微软雅黑" pitchFamily="34" charset="-122"/>
            </a:endParaRPr>
          </a:p>
          <a:p>
            <a:pPr marL="214313" indent="-214313">
              <a:buFont typeface="Arial" pitchFamily="34" charset="0"/>
              <a:buChar char="•"/>
            </a:pPr>
            <a:r>
              <a:rPr lang="zh-CN" altLang="en-US" sz="1200" dirty="0">
                <a:latin typeface="微软雅黑" pitchFamily="34" charset="-122"/>
                <a:ea typeface="微软雅黑" pitchFamily="34" charset="-122"/>
              </a:rPr>
              <a:t>大大缩短了业务升级部署的时间。</a:t>
            </a:r>
            <a:endParaRPr lang="en-US" altLang="zh-CN" sz="1200" dirty="0">
              <a:latin typeface="微软雅黑" pitchFamily="34" charset="-122"/>
              <a:ea typeface="微软雅黑" pitchFamily="34" charset="-122"/>
            </a:endParaRPr>
          </a:p>
          <a:p>
            <a:pPr marL="214313" indent="-214313">
              <a:buFont typeface="Arial" pitchFamily="34" charset="0"/>
              <a:buChar char="•"/>
            </a:pPr>
            <a:r>
              <a:rPr lang="zh-CN" altLang="en-US" sz="1200" dirty="0">
                <a:latin typeface="微软雅黑" pitchFamily="34" charset="-122"/>
                <a:ea typeface="微软雅黑" pitchFamily="34" charset="-122"/>
              </a:rPr>
              <a:t>降低了运维的复杂度，提高了资源利用效率。</a:t>
            </a:r>
            <a:endParaRPr lang="en-US" altLang="zh-CN" sz="1200" dirty="0">
              <a:latin typeface="微软雅黑" pitchFamily="34" charset="-122"/>
              <a:ea typeface="微软雅黑" pitchFamily="34" charset="-122"/>
            </a:endParaRPr>
          </a:p>
        </p:txBody>
      </p:sp>
      <p:sp>
        <p:nvSpPr>
          <p:cNvPr id="17" name="文本框 16"/>
          <p:cNvSpPr txBox="1"/>
          <p:nvPr/>
        </p:nvSpPr>
        <p:spPr>
          <a:xfrm>
            <a:off x="5898853" y="5177342"/>
            <a:ext cx="2283320" cy="300082"/>
          </a:xfrm>
          <a:prstGeom prst="rect">
            <a:avLst/>
          </a:prstGeom>
          <a:noFill/>
        </p:spPr>
        <p:txBody>
          <a:bodyPr wrap="square" rtlCol="0">
            <a:spAutoFit/>
          </a:bodyPr>
          <a:lstStyle/>
          <a:p>
            <a:pPr algn="ctr"/>
            <a:r>
              <a:rPr lang="zh-CN" altLang="en-US" sz="1350" b="1" dirty="0">
                <a:solidFill>
                  <a:schemeClr val="accent5"/>
                </a:solidFill>
                <a:latin typeface="微软雅黑" pitchFamily="34" charset="-122"/>
                <a:ea typeface="微软雅黑" pitchFamily="34" charset="-122"/>
              </a:rPr>
              <a:t>系统构架概况</a:t>
            </a:r>
            <a:endParaRPr lang="en-US" sz="1350" b="1" dirty="0">
              <a:solidFill>
                <a:schemeClr val="accent5"/>
              </a:solidFill>
              <a:latin typeface="微软雅黑" pitchFamily="34" charset="-122"/>
              <a:ea typeface="微软雅黑" pitchFamily="34" charset="-122"/>
            </a:endParaRPr>
          </a:p>
        </p:txBody>
      </p:sp>
      <p:sp>
        <p:nvSpPr>
          <p:cNvPr id="21" name="文本框 73"/>
          <p:cNvSpPr txBox="1">
            <a:spLocks noChangeArrowheads="1"/>
          </p:cNvSpPr>
          <p:nvPr/>
        </p:nvSpPr>
        <p:spPr bwMode="auto">
          <a:xfrm>
            <a:off x="5301537" y="4828406"/>
            <a:ext cx="694422"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a:buNone/>
              <a:defRPr/>
            </a:pPr>
            <a:r>
              <a:rPr lang="zh-CN" altLang="en-US" sz="750" b="1" noProof="1">
                <a:latin typeface="微软雅黑" pitchFamily="34" charset="-122"/>
                <a:ea typeface="微软雅黑" pitchFamily="34" charset="-122"/>
              </a:rPr>
              <a:t>曙光刀片机</a:t>
            </a:r>
            <a:r>
              <a:rPr lang="en-US" altLang="zh-CN" sz="750" b="1" noProof="1">
                <a:latin typeface="微软雅黑" pitchFamily="34" charset="-122"/>
                <a:ea typeface="微软雅黑" pitchFamily="34" charset="-122"/>
              </a:rPr>
              <a:t> </a:t>
            </a:r>
          </a:p>
        </p:txBody>
      </p:sp>
      <p:sp>
        <p:nvSpPr>
          <p:cNvPr id="22" name="文本框 73"/>
          <p:cNvSpPr txBox="1">
            <a:spLocks noChangeArrowheads="1"/>
          </p:cNvSpPr>
          <p:nvPr/>
        </p:nvSpPr>
        <p:spPr bwMode="auto">
          <a:xfrm>
            <a:off x="6459121" y="4828405"/>
            <a:ext cx="889988"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a:buNone/>
              <a:defRPr/>
            </a:pPr>
            <a:r>
              <a:rPr lang="zh-CN" altLang="en-US" sz="750" b="1" noProof="1">
                <a:latin typeface="微软雅黑" pitchFamily="34" charset="-122"/>
                <a:ea typeface="微软雅黑" pitchFamily="34" charset="-122"/>
              </a:rPr>
              <a:t>宏杉</a:t>
            </a:r>
            <a:r>
              <a:rPr lang="en-US" altLang="zh-CN" sz="750" b="1" noProof="1">
                <a:latin typeface="微软雅黑" pitchFamily="34" charset="-122"/>
                <a:ea typeface="微软雅黑" pitchFamily="34" charset="-122"/>
              </a:rPr>
              <a:t>MacroSan </a:t>
            </a:r>
          </a:p>
        </p:txBody>
      </p:sp>
      <p:sp>
        <p:nvSpPr>
          <p:cNvPr id="23" name="文本框 73"/>
          <p:cNvSpPr txBox="1">
            <a:spLocks noChangeArrowheads="1"/>
          </p:cNvSpPr>
          <p:nvPr/>
        </p:nvSpPr>
        <p:spPr bwMode="auto">
          <a:xfrm>
            <a:off x="5689756" y="4412510"/>
            <a:ext cx="138050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a:buNone/>
              <a:defRPr/>
            </a:pPr>
            <a:r>
              <a:rPr lang="zh-CN" altLang="en-US" sz="750" b="1" noProof="1">
                <a:latin typeface="微软雅黑" pitchFamily="34" charset="-122"/>
                <a:ea typeface="微软雅黑" pitchFamily="34" charset="-122"/>
              </a:rPr>
              <a:t>轻元</a:t>
            </a:r>
            <a:r>
              <a:rPr lang="en-US" altLang="zh-CN" sz="750" b="1" noProof="1">
                <a:latin typeface="微软雅黑" pitchFamily="34" charset="-122"/>
                <a:ea typeface="微软雅黑" pitchFamily="34" charset="-122"/>
              </a:rPr>
              <a:t>OpenStack</a:t>
            </a:r>
            <a:r>
              <a:rPr lang="zh-CN" altLang="en-US" sz="750" b="1" noProof="1">
                <a:latin typeface="微软雅黑" pitchFamily="34" charset="-122"/>
                <a:ea typeface="微软雅黑" pitchFamily="34" charset="-122"/>
              </a:rPr>
              <a:t>基础云平台</a:t>
            </a:r>
          </a:p>
        </p:txBody>
      </p:sp>
      <p:sp>
        <p:nvSpPr>
          <p:cNvPr id="24" name="文本框 73"/>
          <p:cNvSpPr txBox="1">
            <a:spLocks noChangeArrowheads="1"/>
          </p:cNvSpPr>
          <p:nvPr/>
        </p:nvSpPr>
        <p:spPr bwMode="auto">
          <a:xfrm>
            <a:off x="5780730" y="3874431"/>
            <a:ext cx="1146469"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a:buNone/>
              <a:defRPr/>
            </a:pPr>
            <a:r>
              <a:rPr lang="zh-CN" altLang="en-US" sz="750" b="1" noProof="1">
                <a:latin typeface="微软雅黑" pitchFamily="34" charset="-122"/>
                <a:ea typeface="微软雅黑" pitchFamily="34" charset="-122"/>
              </a:rPr>
              <a:t>轻元容器编排管理系统</a:t>
            </a:r>
            <a:endParaRPr lang="en-US" altLang="zh-CN" sz="750" b="1" noProof="1">
              <a:latin typeface="微软雅黑" pitchFamily="34" charset="-122"/>
              <a:ea typeface="微软雅黑" pitchFamily="34" charset="-122"/>
            </a:endParaRPr>
          </a:p>
        </p:txBody>
      </p:sp>
      <p:sp>
        <p:nvSpPr>
          <p:cNvPr id="25" name="矩形 24"/>
          <p:cNvSpPr/>
          <p:nvPr/>
        </p:nvSpPr>
        <p:spPr bwMode="auto">
          <a:xfrm>
            <a:off x="6603205" y="4050083"/>
            <a:ext cx="702372" cy="18413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en-US" altLang="zh-CN" sz="600" b="1" noProof="1">
                <a:solidFill>
                  <a:schemeClr val="tx1"/>
                </a:solidFill>
                <a:latin typeface="微软雅黑" pitchFamily="34" charset="-122"/>
                <a:ea typeface="微软雅黑" pitchFamily="34" charset="-122"/>
              </a:rPr>
              <a:t>Redis</a:t>
            </a:r>
            <a:r>
              <a:rPr lang="zh-CN" altLang="en-US" sz="600" b="1" noProof="1">
                <a:solidFill>
                  <a:schemeClr val="tx1"/>
                </a:solidFill>
                <a:latin typeface="微软雅黑" pitchFamily="34" charset="-122"/>
                <a:ea typeface="微软雅黑" pitchFamily="34" charset="-122"/>
              </a:rPr>
              <a:t>对象缓存</a:t>
            </a:r>
            <a:endParaRPr lang="en-US" altLang="zh-CN" sz="600" b="1" noProof="1">
              <a:solidFill>
                <a:schemeClr val="tx1"/>
              </a:solidFill>
              <a:latin typeface="微软雅黑" pitchFamily="34" charset="-122"/>
              <a:ea typeface="微软雅黑" pitchFamily="34" charset="-122"/>
            </a:endParaRPr>
          </a:p>
        </p:txBody>
      </p:sp>
      <p:sp>
        <p:nvSpPr>
          <p:cNvPr id="26" name="矩形 25"/>
          <p:cNvSpPr/>
          <p:nvPr/>
        </p:nvSpPr>
        <p:spPr bwMode="auto">
          <a:xfrm>
            <a:off x="5425645" y="4047010"/>
            <a:ext cx="946417" cy="18413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en-US" altLang="zh-CN" sz="600" b="1" noProof="1">
                <a:solidFill>
                  <a:schemeClr val="tx1"/>
                </a:solidFill>
                <a:latin typeface="微软雅黑" pitchFamily="34" charset="-122"/>
                <a:ea typeface="微软雅黑" pitchFamily="34" charset="-122"/>
              </a:rPr>
              <a:t>WebLogic</a:t>
            </a:r>
            <a:r>
              <a:rPr lang="zh-CN" altLang="en-US" sz="600" b="1" noProof="1">
                <a:solidFill>
                  <a:schemeClr val="tx1"/>
                </a:solidFill>
                <a:latin typeface="微软雅黑" pitchFamily="34" charset="-122"/>
                <a:ea typeface="微软雅黑" pitchFamily="34" charset="-122"/>
              </a:rPr>
              <a:t>应用服务器</a:t>
            </a:r>
            <a:endParaRPr lang="en-US" altLang="zh-CN" sz="600" b="1" noProof="1">
              <a:solidFill>
                <a:schemeClr val="tx1"/>
              </a:solidFill>
              <a:latin typeface="微软雅黑" pitchFamily="34" charset="-122"/>
              <a:ea typeface="微软雅黑" pitchFamily="34" charset="-122"/>
            </a:endParaRPr>
          </a:p>
        </p:txBody>
      </p:sp>
      <p:sp>
        <p:nvSpPr>
          <p:cNvPr id="27" name="文本框 73"/>
          <p:cNvSpPr txBox="1">
            <a:spLocks noChangeArrowheads="1"/>
          </p:cNvSpPr>
          <p:nvPr/>
        </p:nvSpPr>
        <p:spPr bwMode="auto">
          <a:xfrm>
            <a:off x="5854865" y="3526464"/>
            <a:ext cx="1050288"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a:buNone/>
              <a:defRPr/>
            </a:pPr>
            <a:r>
              <a:rPr lang="zh-CN" altLang="en-US" sz="750" b="1" noProof="1">
                <a:latin typeface="微软雅黑" pitchFamily="34" charset="-122"/>
                <a:ea typeface="微软雅黑" pitchFamily="34" charset="-122"/>
              </a:rPr>
              <a:t>电子政务云业务系统</a:t>
            </a:r>
            <a:endParaRPr lang="en-US" altLang="zh-CN" sz="750" b="1" noProof="1">
              <a:latin typeface="微软雅黑" pitchFamily="34" charset="-122"/>
              <a:ea typeface="微软雅黑" pitchFamily="34" charset="-122"/>
            </a:endParaRPr>
          </a:p>
        </p:txBody>
      </p:sp>
      <p:grpSp>
        <p:nvGrpSpPr>
          <p:cNvPr id="28" name="组合 27"/>
          <p:cNvGrpSpPr/>
          <p:nvPr/>
        </p:nvGrpSpPr>
        <p:grpSpPr>
          <a:xfrm>
            <a:off x="542471" y="1262157"/>
            <a:ext cx="7315362" cy="589949"/>
            <a:chOff x="1159161" y="2742687"/>
            <a:chExt cx="9753816" cy="786599"/>
          </a:xfrm>
        </p:grpSpPr>
        <p:sp>
          <p:nvSpPr>
            <p:cNvPr id="29"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chemeClr val="accent5"/>
                  </a:solidFill>
                  <a:latin typeface="微软雅黑" pitchFamily="34" charset="-122"/>
                  <a:ea typeface="微软雅黑" pitchFamily="34" charset="-122"/>
                </a:rPr>
                <a:t>某政府部门私有云项目简介</a:t>
              </a:r>
              <a:endParaRPr lang="en-US" altLang="zh-CN" sz="2100" dirty="0">
                <a:solidFill>
                  <a:schemeClr val="accent5"/>
                </a:solidFill>
                <a:latin typeface="微软雅黑" pitchFamily="34" charset="-122"/>
                <a:ea typeface="微软雅黑" pitchFamily="34" charset="-122"/>
              </a:endParaRPr>
            </a:p>
          </p:txBody>
        </p:sp>
        <p:sp>
          <p:nvSpPr>
            <p:cNvPr id="30"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sp>
        <p:nvSpPr>
          <p:cNvPr id="2" name="灯片编号占位符 1"/>
          <p:cNvSpPr>
            <a:spLocks noGrp="1"/>
          </p:cNvSpPr>
          <p:nvPr>
            <p:ph type="sldNum" sz="quarter" idx="12"/>
          </p:nvPr>
        </p:nvSpPr>
        <p:spPr/>
        <p:txBody>
          <a:bodyPr/>
          <a:lstStyle/>
          <a:p>
            <a:fld id="{F0C4230D-70C8-46E4-BBB8-30515E12620A}" type="slidenum">
              <a:rPr lang="en-US" smtClean="0"/>
              <a:t>41</a:t>
            </a:fld>
            <a:endParaRPr lang="en-US"/>
          </a:p>
        </p:txBody>
      </p:sp>
      <p:pic>
        <p:nvPicPr>
          <p:cNvPr id="32" name="图片 31"/>
          <p:cNvPicPr>
            <a:picLocks noChangeAspect="1"/>
          </p:cNvPicPr>
          <p:nvPr/>
        </p:nvPicPr>
        <p:blipFill>
          <a:blip r:embed="rId2"/>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400468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96356" y="1836777"/>
            <a:ext cx="8014243" cy="10618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zh-CN" altLang="en-US" sz="1500" b="1" dirty="0">
                <a:solidFill>
                  <a:schemeClr val="accent5"/>
                </a:solidFill>
                <a:latin typeface="微软雅黑" pitchFamily="34" charset="-122"/>
                <a:ea typeface="微软雅黑" pitchFamily="34" charset="-122"/>
              </a:rPr>
              <a:t>项目背景</a:t>
            </a:r>
            <a:endParaRPr lang="en-US" altLang="zh-CN" sz="1500" b="1" dirty="0">
              <a:solidFill>
                <a:schemeClr val="accent5"/>
              </a:solidFill>
              <a:latin typeface="微软雅黑" pitchFamily="34" charset="-122"/>
              <a:ea typeface="微软雅黑" pitchFamily="34" charset="-122"/>
            </a:endParaRPr>
          </a:p>
          <a:p>
            <a:r>
              <a:rPr lang="zh-CN" altLang="en-US" sz="1200" i="1" dirty="0">
                <a:latin typeface="微软雅黑" pitchFamily="34" charset="-122"/>
                <a:ea typeface="微软雅黑" pitchFamily="34" charset="-122"/>
              </a:rPr>
              <a:t>创业园区计划为园区内的</a:t>
            </a:r>
            <a:r>
              <a:rPr lang="en-US" altLang="zh-CN" sz="1200" i="1" dirty="0">
                <a:latin typeface="微软雅黑" pitchFamily="34" charset="-122"/>
                <a:ea typeface="微软雅黑" pitchFamily="34" charset="-122"/>
              </a:rPr>
              <a:t>3000</a:t>
            </a:r>
            <a:r>
              <a:rPr lang="zh-CN" altLang="en-US" sz="1200" i="1" dirty="0">
                <a:latin typeface="微软雅黑" pitchFamily="34" charset="-122"/>
                <a:ea typeface="微软雅黑" pitchFamily="34" charset="-122"/>
              </a:rPr>
              <a:t>多家企业提供一个免费的开发测试平台，加速区内企业的信息化，减轻园区内企业的</a:t>
            </a:r>
            <a:r>
              <a:rPr lang="en-US" altLang="zh-CN" sz="1200" i="1" dirty="0">
                <a:latin typeface="微软雅黑" pitchFamily="34" charset="-122"/>
                <a:ea typeface="微软雅黑" pitchFamily="34" charset="-122"/>
              </a:rPr>
              <a:t>IT</a:t>
            </a:r>
            <a:r>
              <a:rPr lang="zh-CN" altLang="en-US" sz="1200" i="1" dirty="0">
                <a:latin typeface="微软雅黑" pitchFamily="34" charset="-122"/>
                <a:ea typeface="微软雅黑" pitchFamily="34" charset="-122"/>
              </a:rPr>
              <a:t>投入负担，提升园区对优秀创业企业的吸引力。园区面临的挑战：</a:t>
            </a:r>
            <a:endParaRPr lang="en-US" altLang="zh-CN" sz="1200" i="1" dirty="0">
              <a:latin typeface="微软雅黑" pitchFamily="34" charset="-122"/>
              <a:ea typeface="微软雅黑" pitchFamily="34" charset="-122"/>
            </a:endParaRPr>
          </a:p>
          <a:p>
            <a:pPr marL="214313" indent="-214313">
              <a:buFont typeface="Arial" pitchFamily="34" charset="0"/>
              <a:buChar char="•"/>
            </a:pPr>
            <a:r>
              <a:rPr lang="zh-CN" altLang="en-US" sz="1200" i="1" dirty="0">
                <a:latin typeface="微软雅黑" pitchFamily="34" charset="-122"/>
                <a:ea typeface="微软雅黑" pitchFamily="34" charset="-122"/>
              </a:rPr>
              <a:t>整体预算有限，如果采用虚拟机技术，无法公平地为所有企业提供免费资源；</a:t>
            </a:r>
            <a:endParaRPr lang="en-US" altLang="zh-CN" sz="1200" i="1" dirty="0">
              <a:latin typeface="微软雅黑" pitchFamily="34" charset="-122"/>
              <a:ea typeface="微软雅黑" pitchFamily="34" charset="-122"/>
            </a:endParaRPr>
          </a:p>
          <a:p>
            <a:pPr marL="214313" indent="-214313">
              <a:buFont typeface="Arial" pitchFamily="34" charset="0"/>
              <a:buChar char="•"/>
            </a:pPr>
            <a:r>
              <a:rPr lang="zh-CN" altLang="en-US" sz="1200" i="1" dirty="0">
                <a:latin typeface="微软雅黑" pitchFamily="34" charset="-122"/>
                <a:ea typeface="微软雅黑" pitchFamily="34" charset="-122"/>
              </a:rPr>
              <a:t>不具备任何运维云平台的技术能力。</a:t>
            </a:r>
            <a:endParaRPr lang="en-US" altLang="zh-CN" sz="1200" i="1" dirty="0">
              <a:latin typeface="微软雅黑" pitchFamily="34" charset="-122"/>
              <a:ea typeface="微软雅黑" pitchFamily="34" charset="-122"/>
            </a:endParaRPr>
          </a:p>
        </p:txBody>
      </p:sp>
      <p:sp>
        <p:nvSpPr>
          <p:cNvPr id="15" name="矩形 14"/>
          <p:cNvSpPr/>
          <p:nvPr/>
        </p:nvSpPr>
        <p:spPr>
          <a:xfrm>
            <a:off x="596357" y="3159553"/>
            <a:ext cx="4479197" cy="25784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r>
              <a:rPr lang="zh-CN" altLang="en-US" sz="1350" b="1" dirty="0">
                <a:solidFill>
                  <a:schemeClr val="accent5"/>
                </a:solidFill>
                <a:latin typeface="微软雅黑" pitchFamily="34" charset="-122"/>
                <a:ea typeface="微软雅黑" pitchFamily="34" charset="-122"/>
              </a:rPr>
              <a:t>最大化资源使用率的容器云开发测试平台</a:t>
            </a:r>
            <a:endParaRPr lang="en-US" altLang="zh-CN" sz="1350" b="1" dirty="0">
              <a:solidFill>
                <a:schemeClr val="accent5"/>
              </a:solidFill>
              <a:latin typeface="微软雅黑" pitchFamily="34" charset="-122"/>
              <a:ea typeface="微软雅黑" pitchFamily="34" charset="-122"/>
            </a:endParaRPr>
          </a:p>
          <a:p>
            <a:endParaRPr lang="en-US" altLang="zh-CN" sz="1200" dirty="0">
              <a:latin typeface="微软雅黑" pitchFamily="34" charset="-122"/>
              <a:ea typeface="微软雅黑" pitchFamily="34" charset="-122"/>
            </a:endParaRPr>
          </a:p>
          <a:p>
            <a:r>
              <a:rPr lang="zh-CN" altLang="en-US" sz="1200" dirty="0">
                <a:latin typeface="微软雅黑" pitchFamily="34" charset="-122"/>
                <a:ea typeface="微软雅黑" pitchFamily="34" charset="-122"/>
              </a:rPr>
              <a:t>轻元利用容器技术为创业园搭建了面对区内企业免费开放的开发测试平台。容器的粒度小、系统开销小，相比采用虚拟机技术整体资源使用高效率提高</a:t>
            </a:r>
            <a:r>
              <a:rPr lang="en-US" altLang="zh-CN" sz="1200" dirty="0">
                <a:latin typeface="微软雅黑" pitchFamily="34" charset="-122"/>
                <a:ea typeface="微软雅黑" pitchFamily="34" charset="-122"/>
              </a:rPr>
              <a:t>50%</a:t>
            </a:r>
            <a:r>
              <a:rPr lang="zh-CN" altLang="en-US" sz="1200" dirty="0">
                <a:latin typeface="微软雅黑" pitchFamily="34" charset="-122"/>
                <a:ea typeface="微软雅黑" pitchFamily="34" charset="-122"/>
              </a:rPr>
              <a:t>以上。创业园在很少的硬件投入下就满足了</a:t>
            </a:r>
            <a:r>
              <a:rPr lang="en-US" altLang="zh-CN" sz="1200" dirty="0">
                <a:latin typeface="微软雅黑" pitchFamily="34" charset="-122"/>
                <a:ea typeface="微软雅黑" pitchFamily="34" charset="-122"/>
              </a:rPr>
              <a:t>3000</a:t>
            </a:r>
            <a:r>
              <a:rPr lang="zh-CN" altLang="en-US" sz="1200" dirty="0">
                <a:latin typeface="微软雅黑" pitchFamily="34" charset="-122"/>
                <a:ea typeface="微软雅黑" pitchFamily="34" charset="-122"/>
              </a:rPr>
              <a:t>多家企业的需求。</a:t>
            </a:r>
            <a:endParaRPr lang="en-US" altLang="zh-CN" sz="1200" dirty="0">
              <a:latin typeface="微软雅黑" pitchFamily="34" charset="-122"/>
              <a:ea typeface="微软雅黑" pitchFamily="34" charset="-122"/>
            </a:endParaRPr>
          </a:p>
          <a:p>
            <a:endParaRPr lang="en-US" altLang="zh-CN" sz="1350" dirty="0">
              <a:latin typeface="微软雅黑" pitchFamily="34" charset="-122"/>
              <a:ea typeface="微软雅黑" pitchFamily="34" charset="-122"/>
            </a:endParaRPr>
          </a:p>
          <a:p>
            <a:r>
              <a:rPr lang="zh-CN" altLang="en-US" sz="1350" b="1" dirty="0">
                <a:solidFill>
                  <a:schemeClr val="accent5"/>
                </a:solidFill>
                <a:latin typeface="微软雅黑" pitchFamily="34" charset="-122"/>
                <a:ea typeface="微软雅黑" pitchFamily="34" charset="-122"/>
              </a:rPr>
              <a:t>客户获得的收益</a:t>
            </a:r>
            <a:endParaRPr lang="en-US" altLang="zh-CN" sz="1350" b="1" dirty="0">
              <a:solidFill>
                <a:schemeClr val="accent5"/>
              </a:solidFill>
              <a:latin typeface="微软雅黑" pitchFamily="34" charset="-122"/>
              <a:ea typeface="微软雅黑" pitchFamily="34" charset="-122"/>
            </a:endParaRPr>
          </a:p>
          <a:p>
            <a:endParaRPr lang="en-US" altLang="zh-CN" sz="1350" dirty="0">
              <a:latin typeface="微软雅黑" pitchFamily="34" charset="-122"/>
              <a:ea typeface="微软雅黑" pitchFamily="34" charset="-122"/>
            </a:endParaRPr>
          </a:p>
          <a:p>
            <a:pPr marL="214313" indent="-214313">
              <a:buFont typeface="Arial" pitchFamily="34" charset="0"/>
              <a:buChar char="•"/>
            </a:pPr>
            <a:r>
              <a:rPr lang="zh-CN" altLang="en-US" sz="1200" dirty="0">
                <a:latin typeface="微软雅黑" pitchFamily="34" charset="-122"/>
                <a:ea typeface="微软雅黑" pitchFamily="34" charset="-122"/>
              </a:rPr>
              <a:t>采用容器技术，总体资源使用效率提升</a:t>
            </a:r>
            <a:r>
              <a:rPr lang="en-US" altLang="zh-CN" sz="1200" dirty="0">
                <a:latin typeface="微软雅黑" pitchFamily="34" charset="-122"/>
                <a:ea typeface="微软雅黑" pitchFamily="34" charset="-122"/>
              </a:rPr>
              <a:t>50%</a:t>
            </a:r>
            <a:r>
              <a:rPr lang="zh-CN" altLang="en-US" sz="1200" dirty="0">
                <a:latin typeface="微软雅黑" pitchFamily="34" charset="-122"/>
                <a:ea typeface="微软雅黑" pitchFamily="34" charset="-122"/>
              </a:rPr>
              <a:t>以上，用很少的预算就实现了满足了大量企业的需求。</a:t>
            </a:r>
            <a:endParaRPr lang="en-US" altLang="zh-CN" sz="1200" dirty="0">
              <a:latin typeface="微软雅黑" pitchFamily="34" charset="-122"/>
              <a:ea typeface="微软雅黑" pitchFamily="34" charset="-122"/>
            </a:endParaRPr>
          </a:p>
          <a:p>
            <a:pPr marL="214313" indent="-214313">
              <a:buFont typeface="Arial" pitchFamily="34" charset="0"/>
              <a:buChar char="•"/>
            </a:pPr>
            <a:r>
              <a:rPr lang="zh-CN" altLang="en-US" sz="1200" dirty="0">
                <a:latin typeface="微软雅黑" pitchFamily="34" charset="-122"/>
                <a:ea typeface="微软雅黑" pitchFamily="34" charset="-122"/>
              </a:rPr>
              <a:t>将平台的运维托管给专业企业，降低了投入。</a:t>
            </a:r>
            <a:endParaRPr lang="en-US" altLang="zh-CN" sz="1200" dirty="0">
              <a:latin typeface="微软雅黑" pitchFamily="34" charset="-122"/>
              <a:ea typeface="微软雅黑" pitchFamily="34" charset="-122"/>
            </a:endParaRPr>
          </a:p>
          <a:p>
            <a:pPr marL="214313" indent="-214313">
              <a:buFont typeface="Arial" pitchFamily="34" charset="0"/>
              <a:buChar char="•"/>
            </a:pPr>
            <a:r>
              <a:rPr lang="zh-CN" altLang="en-US" sz="1200" dirty="0">
                <a:latin typeface="微软雅黑" pitchFamily="34" charset="-122"/>
                <a:ea typeface="微软雅黑" pitchFamily="34" charset="-122"/>
              </a:rPr>
              <a:t>大大加快了区内企业的产品开发速度。</a:t>
            </a:r>
            <a:endParaRPr lang="en-US" altLang="zh-CN" sz="1200" dirty="0">
              <a:latin typeface="微软雅黑" pitchFamily="34" charset="-122"/>
              <a:ea typeface="微软雅黑" pitchFamily="34" charset="-122"/>
            </a:endParaRPr>
          </a:p>
        </p:txBody>
      </p:sp>
      <p:sp>
        <p:nvSpPr>
          <p:cNvPr id="19" name="文本框 18"/>
          <p:cNvSpPr txBox="1"/>
          <p:nvPr/>
        </p:nvSpPr>
        <p:spPr>
          <a:xfrm>
            <a:off x="5784526" y="5370571"/>
            <a:ext cx="2283320" cy="300082"/>
          </a:xfrm>
          <a:prstGeom prst="rect">
            <a:avLst/>
          </a:prstGeom>
          <a:noFill/>
        </p:spPr>
        <p:txBody>
          <a:bodyPr wrap="square" rtlCol="0">
            <a:spAutoFit/>
          </a:bodyPr>
          <a:lstStyle/>
          <a:p>
            <a:pPr algn="ctr"/>
            <a:r>
              <a:rPr lang="zh-CN" altLang="en-US" sz="1350" b="1" dirty="0">
                <a:solidFill>
                  <a:schemeClr val="accent5"/>
                </a:solidFill>
                <a:latin typeface="微软雅黑" pitchFamily="34" charset="-122"/>
                <a:ea typeface="微软雅黑" pitchFamily="34" charset="-122"/>
              </a:rPr>
              <a:t>系统构架概况</a:t>
            </a:r>
            <a:endParaRPr lang="en-US" sz="1350" b="1" dirty="0">
              <a:solidFill>
                <a:schemeClr val="accent5"/>
              </a:solidFill>
              <a:latin typeface="微软雅黑" pitchFamily="34" charset="-122"/>
              <a:ea typeface="微软雅黑" pitchFamily="34" charset="-122"/>
            </a:endParaRPr>
          </a:p>
        </p:txBody>
      </p:sp>
      <p:sp>
        <p:nvSpPr>
          <p:cNvPr id="21" name="矩形 20"/>
          <p:cNvSpPr/>
          <p:nvPr/>
        </p:nvSpPr>
        <p:spPr bwMode="auto">
          <a:xfrm>
            <a:off x="5222828" y="3937700"/>
            <a:ext cx="3390261" cy="419073"/>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buFont typeface="Arial" pitchFamily="34" charset="0"/>
              <a:buNone/>
              <a:defRPr/>
            </a:pPr>
            <a:endParaRPr lang="en-US" altLang="zh-CN" sz="1350" b="1" noProof="1">
              <a:solidFill>
                <a:schemeClr val="tx1"/>
              </a:solidFill>
              <a:latin typeface="微软雅黑" pitchFamily="34" charset="-122"/>
              <a:ea typeface="微软雅黑" pitchFamily="34" charset="-122"/>
            </a:endParaRPr>
          </a:p>
        </p:txBody>
      </p:sp>
      <p:sp>
        <p:nvSpPr>
          <p:cNvPr id="22" name="矩形 21"/>
          <p:cNvSpPr/>
          <p:nvPr/>
        </p:nvSpPr>
        <p:spPr bwMode="auto">
          <a:xfrm>
            <a:off x="5228327" y="3495474"/>
            <a:ext cx="3382272" cy="410951"/>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endParaRPr lang="en-US" altLang="zh-CN" sz="1350" b="1" noProof="1">
              <a:solidFill>
                <a:schemeClr val="tx1"/>
              </a:solidFill>
              <a:latin typeface="微软雅黑" pitchFamily="34" charset="-122"/>
              <a:ea typeface="微软雅黑" pitchFamily="34" charset="-122"/>
            </a:endParaRPr>
          </a:p>
        </p:txBody>
      </p:sp>
      <p:sp>
        <p:nvSpPr>
          <p:cNvPr id="24" name="矩形 23"/>
          <p:cNvSpPr/>
          <p:nvPr/>
        </p:nvSpPr>
        <p:spPr bwMode="auto">
          <a:xfrm>
            <a:off x="5222828" y="4900258"/>
            <a:ext cx="3387771" cy="419074"/>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eaLnBrk="1" hangingPunct="1">
              <a:buFont typeface="Arial" pitchFamily="34" charset="0"/>
              <a:buNone/>
              <a:defRPr/>
            </a:pPr>
            <a:endParaRPr lang="en-US" altLang="zh-CN" sz="1350" b="1" noProof="1">
              <a:solidFill>
                <a:schemeClr val="tx1"/>
              </a:solidFill>
              <a:latin typeface="微软雅黑" pitchFamily="34" charset="-122"/>
              <a:ea typeface="微软雅黑" pitchFamily="34" charset="-122"/>
            </a:endParaRPr>
          </a:p>
        </p:txBody>
      </p:sp>
      <p:sp>
        <p:nvSpPr>
          <p:cNvPr id="25" name="文本框 73"/>
          <p:cNvSpPr txBox="1">
            <a:spLocks noChangeArrowheads="1"/>
          </p:cNvSpPr>
          <p:nvPr/>
        </p:nvSpPr>
        <p:spPr bwMode="auto">
          <a:xfrm>
            <a:off x="6537137" y="4970163"/>
            <a:ext cx="824265" cy="24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30000"/>
              </a:lnSpc>
              <a:spcBef>
                <a:spcPct val="0"/>
              </a:spcBef>
              <a:buFontTx/>
              <a:buNone/>
            </a:pPr>
            <a:r>
              <a:rPr lang="zh-CN" altLang="en-US" sz="750" b="1" dirty="0">
                <a:ea typeface="微软雅黑" pitchFamily="34" charset="-122"/>
              </a:rPr>
              <a:t>标准</a:t>
            </a:r>
            <a:r>
              <a:rPr lang="en-US" altLang="zh-CN" sz="750" b="1" dirty="0">
                <a:ea typeface="微软雅黑" pitchFamily="34" charset="-122"/>
              </a:rPr>
              <a:t>x86</a:t>
            </a:r>
            <a:r>
              <a:rPr lang="zh-CN" altLang="en-US" sz="750" b="1" dirty="0">
                <a:ea typeface="微软雅黑" pitchFamily="34" charset="-122"/>
              </a:rPr>
              <a:t>服务器</a:t>
            </a:r>
          </a:p>
        </p:txBody>
      </p:sp>
      <p:sp>
        <p:nvSpPr>
          <p:cNvPr id="33" name="文本框 73"/>
          <p:cNvSpPr txBox="1">
            <a:spLocks noChangeArrowheads="1"/>
          </p:cNvSpPr>
          <p:nvPr/>
        </p:nvSpPr>
        <p:spPr bwMode="auto">
          <a:xfrm>
            <a:off x="6389399" y="3905051"/>
            <a:ext cx="1146468" cy="24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30000"/>
              </a:lnSpc>
              <a:spcBef>
                <a:spcPct val="0"/>
              </a:spcBef>
              <a:buFontTx/>
              <a:buNone/>
            </a:pPr>
            <a:r>
              <a:rPr lang="zh-CN" altLang="en-US" sz="750" b="1" dirty="0">
                <a:ea typeface="微软雅黑" pitchFamily="34" charset="-122"/>
              </a:rPr>
              <a:t>轻元容器编排管理系统</a:t>
            </a:r>
          </a:p>
        </p:txBody>
      </p:sp>
      <p:sp>
        <p:nvSpPr>
          <p:cNvPr id="34" name="矩形 33"/>
          <p:cNvSpPr/>
          <p:nvPr/>
        </p:nvSpPr>
        <p:spPr bwMode="auto">
          <a:xfrm>
            <a:off x="5813462" y="4125033"/>
            <a:ext cx="450473" cy="18413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zh-CN" altLang="en-US" sz="600" b="1" noProof="1">
                <a:solidFill>
                  <a:schemeClr val="tx1"/>
                </a:solidFill>
                <a:latin typeface="微软雅黑" pitchFamily="34" charset="-122"/>
                <a:ea typeface="微软雅黑" pitchFamily="34" charset="-122"/>
              </a:rPr>
              <a:t>组合容器服务</a:t>
            </a:r>
            <a:endParaRPr lang="en-US" altLang="zh-CN" sz="600" b="1" noProof="1">
              <a:solidFill>
                <a:schemeClr val="tx1"/>
              </a:solidFill>
              <a:latin typeface="微软雅黑" pitchFamily="34" charset="-122"/>
              <a:ea typeface="微软雅黑" pitchFamily="34" charset="-122"/>
            </a:endParaRPr>
          </a:p>
        </p:txBody>
      </p:sp>
      <p:sp>
        <p:nvSpPr>
          <p:cNvPr id="35" name="矩形 34"/>
          <p:cNvSpPr/>
          <p:nvPr/>
        </p:nvSpPr>
        <p:spPr bwMode="auto">
          <a:xfrm>
            <a:off x="5265227" y="4126952"/>
            <a:ext cx="475140" cy="18413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zh-CN" altLang="en-US" sz="600" b="1" noProof="1">
                <a:solidFill>
                  <a:schemeClr val="tx1"/>
                </a:solidFill>
                <a:latin typeface="微软雅黑" pitchFamily="34" charset="-122"/>
                <a:ea typeface="微软雅黑" pitchFamily="34" charset="-122"/>
              </a:rPr>
              <a:t>动态集群伸缩</a:t>
            </a:r>
            <a:endParaRPr lang="en-US" altLang="zh-CN" sz="600" b="1" noProof="1">
              <a:solidFill>
                <a:schemeClr val="tx1"/>
              </a:solidFill>
              <a:latin typeface="微软雅黑" pitchFamily="34" charset="-122"/>
              <a:ea typeface="微软雅黑" pitchFamily="34" charset="-122"/>
            </a:endParaRPr>
          </a:p>
        </p:txBody>
      </p:sp>
      <p:sp>
        <p:nvSpPr>
          <p:cNvPr id="36" name="矩形 35"/>
          <p:cNvSpPr/>
          <p:nvPr/>
        </p:nvSpPr>
        <p:spPr bwMode="auto">
          <a:xfrm>
            <a:off x="6865126" y="4123939"/>
            <a:ext cx="489455" cy="18413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zh-CN" altLang="en-US" sz="600" b="1" noProof="1">
                <a:solidFill>
                  <a:schemeClr val="tx1"/>
                </a:solidFill>
                <a:latin typeface="微软雅黑" pitchFamily="34" charset="-122"/>
                <a:ea typeface="微软雅黑" pitchFamily="34" charset="-122"/>
              </a:rPr>
              <a:t>共享存储</a:t>
            </a:r>
            <a:endParaRPr lang="en-US" altLang="zh-CN" sz="600" b="1" noProof="1">
              <a:solidFill>
                <a:schemeClr val="tx1"/>
              </a:solidFill>
              <a:latin typeface="微软雅黑" pitchFamily="34" charset="-122"/>
              <a:ea typeface="微软雅黑" pitchFamily="34" charset="-122"/>
            </a:endParaRPr>
          </a:p>
        </p:txBody>
      </p:sp>
      <p:sp>
        <p:nvSpPr>
          <p:cNvPr id="37" name="矩形 36"/>
          <p:cNvSpPr/>
          <p:nvPr/>
        </p:nvSpPr>
        <p:spPr bwMode="auto">
          <a:xfrm>
            <a:off x="6330135" y="4122777"/>
            <a:ext cx="489455" cy="18413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zh-CN" altLang="en-US" sz="600" b="1" noProof="1">
                <a:solidFill>
                  <a:schemeClr val="tx1"/>
                </a:solidFill>
                <a:latin typeface="微软雅黑" pitchFamily="34" charset="-122"/>
                <a:ea typeface="微软雅黑" pitchFamily="34" charset="-122"/>
              </a:rPr>
              <a:t>动态服务实例伸缩</a:t>
            </a:r>
            <a:endParaRPr lang="en-US" altLang="zh-CN" sz="600" b="1" noProof="1">
              <a:solidFill>
                <a:schemeClr val="tx1"/>
              </a:solidFill>
              <a:latin typeface="微软雅黑" pitchFamily="34" charset="-122"/>
              <a:ea typeface="微软雅黑" pitchFamily="34" charset="-122"/>
            </a:endParaRPr>
          </a:p>
        </p:txBody>
      </p:sp>
      <p:sp>
        <p:nvSpPr>
          <p:cNvPr id="38" name="文本框 73"/>
          <p:cNvSpPr txBox="1">
            <a:spLocks noChangeArrowheads="1"/>
          </p:cNvSpPr>
          <p:nvPr/>
        </p:nvSpPr>
        <p:spPr bwMode="auto">
          <a:xfrm>
            <a:off x="6437489" y="3599233"/>
            <a:ext cx="1050288" cy="24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30000"/>
              </a:lnSpc>
              <a:spcBef>
                <a:spcPct val="0"/>
              </a:spcBef>
              <a:buFontTx/>
              <a:buNone/>
            </a:pPr>
            <a:r>
              <a:rPr lang="zh-CN" altLang="en-US" sz="750" b="1" dirty="0">
                <a:ea typeface="微软雅黑" pitchFamily="34" charset="-122"/>
              </a:rPr>
              <a:t>创业园开发测试平台</a:t>
            </a:r>
          </a:p>
        </p:txBody>
      </p:sp>
      <p:grpSp>
        <p:nvGrpSpPr>
          <p:cNvPr id="2" name="组合 1"/>
          <p:cNvGrpSpPr/>
          <p:nvPr/>
        </p:nvGrpSpPr>
        <p:grpSpPr>
          <a:xfrm>
            <a:off x="5229137" y="4400590"/>
            <a:ext cx="1101952" cy="424884"/>
            <a:chOff x="8815039" y="4744080"/>
            <a:chExt cx="1469269" cy="566512"/>
          </a:xfrm>
        </p:grpSpPr>
        <p:sp>
          <p:nvSpPr>
            <p:cNvPr id="23" name="矩形 22"/>
            <p:cNvSpPr/>
            <p:nvPr/>
          </p:nvSpPr>
          <p:spPr bwMode="auto">
            <a:xfrm>
              <a:off x="8815039" y="4796219"/>
              <a:ext cx="1469269" cy="514373"/>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eaLnBrk="1" hangingPunct="1">
                <a:buFont typeface="Arial" pitchFamily="34" charset="0"/>
                <a:buNone/>
                <a:defRPr/>
              </a:pPr>
              <a:r>
                <a:rPr lang="en-US" altLang="zh-CN" sz="1350" b="1" noProof="1">
                  <a:solidFill>
                    <a:schemeClr val="tx1"/>
                  </a:solidFill>
                  <a:latin typeface="微软雅黑" pitchFamily="34" charset="-122"/>
                  <a:ea typeface="微软雅黑" pitchFamily="34" charset="-122"/>
                </a:rPr>
                <a:t> </a:t>
              </a:r>
            </a:p>
          </p:txBody>
        </p:sp>
        <p:sp>
          <p:nvSpPr>
            <p:cNvPr id="28" name="文本框 73"/>
            <p:cNvSpPr txBox="1">
              <a:spLocks noChangeArrowheads="1"/>
            </p:cNvSpPr>
            <p:nvPr/>
          </p:nvSpPr>
          <p:spPr bwMode="auto">
            <a:xfrm>
              <a:off x="9280271" y="4744080"/>
              <a:ext cx="63094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30000"/>
                </a:lnSpc>
                <a:spcBef>
                  <a:spcPct val="0"/>
                </a:spcBef>
                <a:buFontTx/>
                <a:buNone/>
              </a:pPr>
              <a:r>
                <a:rPr lang="zh-CN" altLang="en-US" sz="750" b="1" dirty="0">
                  <a:ea typeface="微软雅黑" pitchFamily="34" charset="-122"/>
                </a:rPr>
                <a:t>虚拟机</a:t>
              </a:r>
            </a:p>
          </p:txBody>
        </p:sp>
        <p:sp>
          <p:nvSpPr>
            <p:cNvPr id="47" name="矩形 46"/>
            <p:cNvSpPr/>
            <p:nvPr/>
          </p:nvSpPr>
          <p:spPr bwMode="auto">
            <a:xfrm>
              <a:off x="8865991" y="5013303"/>
              <a:ext cx="630689" cy="245511"/>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en-US" altLang="zh-CN" sz="600" b="1" noProof="1">
                  <a:solidFill>
                    <a:schemeClr val="tx1"/>
                  </a:solidFill>
                  <a:latin typeface="微软雅黑" pitchFamily="34" charset="-122"/>
                  <a:ea typeface="微软雅黑" pitchFamily="34" charset="-122"/>
                </a:rPr>
                <a:t>Linux</a:t>
              </a:r>
            </a:p>
          </p:txBody>
        </p:sp>
        <p:sp>
          <p:nvSpPr>
            <p:cNvPr id="48" name="矩形 47"/>
            <p:cNvSpPr/>
            <p:nvPr/>
          </p:nvSpPr>
          <p:spPr bwMode="auto">
            <a:xfrm>
              <a:off x="9547226" y="5013303"/>
              <a:ext cx="680716" cy="256238"/>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en-US" altLang="zh-CN" sz="600" b="1" noProof="1">
                  <a:solidFill>
                    <a:schemeClr val="tx1"/>
                  </a:solidFill>
                  <a:latin typeface="微软雅黑" pitchFamily="34" charset="-122"/>
                  <a:ea typeface="微软雅黑" pitchFamily="34" charset="-122"/>
                </a:rPr>
                <a:t>Windows</a:t>
              </a:r>
            </a:p>
          </p:txBody>
        </p:sp>
      </p:grpSp>
      <p:grpSp>
        <p:nvGrpSpPr>
          <p:cNvPr id="49" name="组合 48"/>
          <p:cNvGrpSpPr/>
          <p:nvPr/>
        </p:nvGrpSpPr>
        <p:grpSpPr>
          <a:xfrm>
            <a:off x="6360565" y="4408090"/>
            <a:ext cx="1078982" cy="417056"/>
            <a:chOff x="8851114" y="4744079"/>
            <a:chExt cx="1527992" cy="556075"/>
          </a:xfrm>
        </p:grpSpPr>
        <p:sp>
          <p:nvSpPr>
            <p:cNvPr id="50" name="矩形 49"/>
            <p:cNvSpPr/>
            <p:nvPr/>
          </p:nvSpPr>
          <p:spPr bwMode="auto">
            <a:xfrm>
              <a:off x="8851114" y="4785781"/>
              <a:ext cx="1527992" cy="514373"/>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eaLnBrk="1" hangingPunct="1">
                <a:buFont typeface="Arial" pitchFamily="34" charset="0"/>
                <a:buNone/>
                <a:defRPr/>
              </a:pPr>
              <a:r>
                <a:rPr lang="en-US" altLang="zh-CN" sz="1350" b="1" noProof="1">
                  <a:solidFill>
                    <a:schemeClr val="tx1"/>
                  </a:solidFill>
                  <a:latin typeface="微软雅黑" pitchFamily="34" charset="-122"/>
                  <a:ea typeface="微软雅黑" pitchFamily="34" charset="-122"/>
                </a:rPr>
                <a:t> </a:t>
              </a:r>
            </a:p>
          </p:txBody>
        </p:sp>
        <p:sp>
          <p:nvSpPr>
            <p:cNvPr id="51" name="文本框 73"/>
            <p:cNvSpPr txBox="1">
              <a:spLocks noChangeArrowheads="1"/>
            </p:cNvSpPr>
            <p:nvPr/>
          </p:nvSpPr>
          <p:spPr bwMode="auto">
            <a:xfrm>
              <a:off x="9325398" y="4744079"/>
              <a:ext cx="533922" cy="32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30000"/>
                </a:lnSpc>
                <a:spcBef>
                  <a:spcPct val="0"/>
                </a:spcBef>
                <a:buFontTx/>
                <a:buNone/>
              </a:pPr>
              <a:r>
                <a:rPr lang="zh-CN" altLang="en-US" sz="750" b="1" dirty="0">
                  <a:ea typeface="微软雅黑" pitchFamily="34" charset="-122"/>
                </a:rPr>
                <a:t>网络</a:t>
              </a:r>
            </a:p>
          </p:txBody>
        </p:sp>
        <p:sp>
          <p:nvSpPr>
            <p:cNvPr id="52" name="矩形 51"/>
            <p:cNvSpPr/>
            <p:nvPr/>
          </p:nvSpPr>
          <p:spPr bwMode="auto">
            <a:xfrm>
              <a:off x="8888043" y="5013303"/>
              <a:ext cx="630689" cy="245511"/>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zh-CN" altLang="en-US" sz="600" b="1" noProof="1">
                  <a:solidFill>
                    <a:schemeClr val="tx1"/>
                  </a:solidFill>
                  <a:latin typeface="微软雅黑" pitchFamily="34" charset="-122"/>
                  <a:ea typeface="微软雅黑" pitchFamily="34" charset="-122"/>
                </a:rPr>
                <a:t>负载均衡</a:t>
              </a:r>
              <a:endParaRPr lang="en-US" altLang="zh-CN" sz="600" b="1" noProof="1">
                <a:solidFill>
                  <a:schemeClr val="tx1"/>
                </a:solidFill>
                <a:latin typeface="微软雅黑" pitchFamily="34" charset="-122"/>
                <a:ea typeface="微软雅黑" pitchFamily="34" charset="-122"/>
              </a:endParaRPr>
            </a:p>
          </p:txBody>
        </p:sp>
        <p:sp>
          <p:nvSpPr>
            <p:cNvPr id="53" name="矩形 52"/>
            <p:cNvSpPr/>
            <p:nvPr/>
          </p:nvSpPr>
          <p:spPr bwMode="auto">
            <a:xfrm>
              <a:off x="9608562" y="5013303"/>
              <a:ext cx="680716" cy="256238"/>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zh-CN" altLang="en-US" sz="600" b="1" noProof="1">
                  <a:solidFill>
                    <a:schemeClr val="tx1"/>
                  </a:solidFill>
                  <a:latin typeface="微软雅黑" pitchFamily="34" charset="-122"/>
                  <a:ea typeface="微软雅黑" pitchFamily="34" charset="-122"/>
                </a:rPr>
                <a:t>端口映射</a:t>
              </a:r>
              <a:endParaRPr lang="en-US" altLang="zh-CN" sz="600" b="1" noProof="1">
                <a:solidFill>
                  <a:schemeClr val="tx1"/>
                </a:solidFill>
                <a:latin typeface="微软雅黑" pitchFamily="34" charset="-122"/>
                <a:ea typeface="微软雅黑" pitchFamily="34" charset="-122"/>
              </a:endParaRPr>
            </a:p>
          </p:txBody>
        </p:sp>
      </p:grpSp>
      <p:grpSp>
        <p:nvGrpSpPr>
          <p:cNvPr id="54" name="组合 53"/>
          <p:cNvGrpSpPr/>
          <p:nvPr/>
        </p:nvGrpSpPr>
        <p:grpSpPr>
          <a:xfrm>
            <a:off x="7469022" y="4400262"/>
            <a:ext cx="1141577" cy="424885"/>
            <a:chOff x="8815039" y="4744079"/>
            <a:chExt cx="1527992" cy="566513"/>
          </a:xfrm>
        </p:grpSpPr>
        <p:sp>
          <p:nvSpPr>
            <p:cNvPr id="55" name="矩形 54"/>
            <p:cNvSpPr/>
            <p:nvPr/>
          </p:nvSpPr>
          <p:spPr bwMode="auto">
            <a:xfrm>
              <a:off x="8815039" y="4796219"/>
              <a:ext cx="1527992" cy="514373"/>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eaLnBrk="1" hangingPunct="1">
                <a:buFont typeface="Arial" pitchFamily="34" charset="0"/>
                <a:buNone/>
                <a:defRPr/>
              </a:pPr>
              <a:r>
                <a:rPr lang="en-US" altLang="zh-CN" sz="1350" b="1" noProof="1">
                  <a:solidFill>
                    <a:schemeClr val="tx1"/>
                  </a:solidFill>
                  <a:latin typeface="微软雅黑" pitchFamily="34" charset="-122"/>
                  <a:ea typeface="微软雅黑" pitchFamily="34" charset="-122"/>
                </a:rPr>
                <a:t> </a:t>
              </a:r>
            </a:p>
          </p:txBody>
        </p:sp>
        <p:sp>
          <p:nvSpPr>
            <p:cNvPr id="56" name="文本框 73"/>
            <p:cNvSpPr txBox="1">
              <a:spLocks noChangeArrowheads="1"/>
            </p:cNvSpPr>
            <p:nvPr/>
          </p:nvSpPr>
          <p:spPr bwMode="auto">
            <a:xfrm>
              <a:off x="9325398" y="4744079"/>
              <a:ext cx="50464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30000"/>
                </a:lnSpc>
                <a:spcBef>
                  <a:spcPct val="0"/>
                </a:spcBef>
                <a:buFontTx/>
                <a:buNone/>
              </a:pPr>
              <a:r>
                <a:rPr lang="zh-CN" altLang="en-US" sz="750" b="1" dirty="0">
                  <a:ea typeface="微软雅黑" pitchFamily="34" charset="-122"/>
                </a:rPr>
                <a:t>存储</a:t>
              </a:r>
            </a:p>
          </p:txBody>
        </p:sp>
        <p:sp>
          <p:nvSpPr>
            <p:cNvPr id="57" name="矩形 56"/>
            <p:cNvSpPr/>
            <p:nvPr/>
          </p:nvSpPr>
          <p:spPr bwMode="auto">
            <a:xfrm>
              <a:off x="8865991" y="5013303"/>
              <a:ext cx="630689" cy="245511"/>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en-US" altLang="zh-CN" sz="600" b="1" noProof="1">
                  <a:solidFill>
                    <a:schemeClr val="tx1"/>
                  </a:solidFill>
                  <a:latin typeface="微软雅黑" pitchFamily="34" charset="-122"/>
                  <a:ea typeface="微软雅黑" pitchFamily="34" charset="-122"/>
                </a:rPr>
                <a:t>LVM</a:t>
              </a:r>
            </a:p>
          </p:txBody>
        </p:sp>
        <p:sp>
          <p:nvSpPr>
            <p:cNvPr id="58" name="矩形 57"/>
            <p:cNvSpPr/>
            <p:nvPr/>
          </p:nvSpPr>
          <p:spPr bwMode="auto">
            <a:xfrm>
              <a:off x="9608562" y="5013303"/>
              <a:ext cx="680716" cy="256238"/>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en-US" altLang="zh-CN" sz="600" b="1" noProof="1">
                  <a:solidFill>
                    <a:schemeClr val="tx1"/>
                  </a:solidFill>
                  <a:latin typeface="微软雅黑" pitchFamily="34" charset="-122"/>
                  <a:ea typeface="微软雅黑" pitchFamily="34" charset="-122"/>
                </a:rPr>
                <a:t>Ceph</a:t>
              </a:r>
            </a:p>
          </p:txBody>
        </p:sp>
      </p:grpSp>
      <p:sp>
        <p:nvSpPr>
          <p:cNvPr id="59" name="矩形 58"/>
          <p:cNvSpPr/>
          <p:nvPr/>
        </p:nvSpPr>
        <p:spPr bwMode="auto">
          <a:xfrm>
            <a:off x="7416252" y="4124726"/>
            <a:ext cx="489455" cy="18413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zh-CN" altLang="en-US" sz="600" b="1" noProof="1">
                <a:solidFill>
                  <a:schemeClr val="tx1"/>
                </a:solidFill>
                <a:latin typeface="微软雅黑" pitchFamily="34" charset="-122"/>
                <a:ea typeface="微软雅黑" pitchFamily="34" charset="-122"/>
              </a:rPr>
              <a:t>端口映射</a:t>
            </a:r>
            <a:endParaRPr lang="en-US" altLang="zh-CN" sz="600" b="1" noProof="1">
              <a:solidFill>
                <a:schemeClr val="tx1"/>
              </a:solidFill>
              <a:latin typeface="微软雅黑" pitchFamily="34" charset="-122"/>
              <a:ea typeface="微软雅黑" pitchFamily="34" charset="-122"/>
            </a:endParaRPr>
          </a:p>
        </p:txBody>
      </p:sp>
      <p:sp>
        <p:nvSpPr>
          <p:cNvPr id="60" name="矩形 59"/>
          <p:cNvSpPr/>
          <p:nvPr/>
        </p:nvSpPr>
        <p:spPr bwMode="auto">
          <a:xfrm>
            <a:off x="7967378" y="4132318"/>
            <a:ext cx="489455" cy="18413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zh-CN" altLang="en-US" sz="600" b="1" noProof="1">
                <a:solidFill>
                  <a:schemeClr val="tx1"/>
                </a:solidFill>
                <a:latin typeface="微软雅黑" pitchFamily="34" charset="-122"/>
                <a:ea typeface="微软雅黑" pitchFamily="34" charset="-122"/>
              </a:rPr>
              <a:t>二级域名</a:t>
            </a:r>
            <a:endParaRPr lang="en-US" altLang="zh-CN" sz="600" b="1" noProof="1">
              <a:solidFill>
                <a:schemeClr val="tx1"/>
              </a:solidFill>
              <a:latin typeface="微软雅黑" pitchFamily="34" charset="-122"/>
              <a:ea typeface="微软雅黑" pitchFamily="34" charset="-122"/>
            </a:endParaRPr>
          </a:p>
        </p:txBody>
      </p:sp>
      <p:grpSp>
        <p:nvGrpSpPr>
          <p:cNvPr id="39" name="组合 38"/>
          <p:cNvGrpSpPr/>
          <p:nvPr/>
        </p:nvGrpSpPr>
        <p:grpSpPr>
          <a:xfrm>
            <a:off x="534954" y="1269314"/>
            <a:ext cx="7315362" cy="589949"/>
            <a:chOff x="1159161" y="2742687"/>
            <a:chExt cx="9753816" cy="786599"/>
          </a:xfrm>
        </p:grpSpPr>
        <p:sp>
          <p:nvSpPr>
            <p:cNvPr id="40"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chemeClr val="accent5"/>
                  </a:solidFill>
                  <a:latin typeface="微软雅黑" pitchFamily="34" charset="-122"/>
                  <a:ea typeface="微软雅黑" pitchFamily="34" charset="-122"/>
                </a:rPr>
                <a:t>某创业园区专有云简介</a:t>
              </a:r>
              <a:endParaRPr lang="en-US" altLang="zh-CN" sz="2100" dirty="0">
                <a:solidFill>
                  <a:schemeClr val="accent5"/>
                </a:solidFill>
                <a:latin typeface="微软雅黑" pitchFamily="34" charset="-122"/>
                <a:ea typeface="微软雅黑" pitchFamily="34" charset="-122"/>
              </a:endParaRPr>
            </a:p>
          </p:txBody>
        </p:sp>
        <p:sp>
          <p:nvSpPr>
            <p:cNvPr id="41"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sp>
        <p:nvSpPr>
          <p:cNvPr id="3" name="灯片编号占位符 2"/>
          <p:cNvSpPr>
            <a:spLocks noGrp="1"/>
          </p:cNvSpPr>
          <p:nvPr>
            <p:ph type="sldNum" sz="quarter" idx="12"/>
          </p:nvPr>
        </p:nvSpPr>
        <p:spPr/>
        <p:txBody>
          <a:bodyPr/>
          <a:lstStyle/>
          <a:p>
            <a:fld id="{F0C4230D-70C8-46E4-BBB8-30515E12620A}" type="slidenum">
              <a:rPr lang="en-US" smtClean="0"/>
              <a:t>42</a:t>
            </a:fld>
            <a:endParaRPr lang="en-US"/>
          </a:p>
        </p:txBody>
      </p:sp>
      <p:pic>
        <p:nvPicPr>
          <p:cNvPr id="43" name="图片 42"/>
          <p:cNvPicPr>
            <a:picLocks noChangeAspect="1"/>
          </p:cNvPicPr>
          <p:nvPr/>
        </p:nvPicPr>
        <p:blipFill>
          <a:blip r:embed="rId3"/>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1897008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96357" y="1836777"/>
            <a:ext cx="8235324" cy="10618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zh-CN" altLang="en-US" sz="1500" b="1" dirty="0">
                <a:solidFill>
                  <a:schemeClr val="accent5"/>
                </a:solidFill>
                <a:latin typeface="微软雅黑" pitchFamily="34" charset="-122"/>
                <a:ea typeface="微软雅黑" pitchFamily="34" charset="-122"/>
              </a:rPr>
              <a:t>项目背景</a:t>
            </a:r>
            <a:endParaRPr lang="en-US" altLang="zh-CN" sz="1500" b="1" dirty="0">
              <a:solidFill>
                <a:schemeClr val="accent5"/>
              </a:solidFill>
              <a:latin typeface="微软雅黑" pitchFamily="34" charset="-122"/>
              <a:ea typeface="微软雅黑" pitchFamily="34" charset="-122"/>
            </a:endParaRPr>
          </a:p>
          <a:p>
            <a:r>
              <a:rPr lang="zh-CN" altLang="en-US" sz="1200" i="1" dirty="0">
                <a:latin typeface="微软雅黑" pitchFamily="34" charset="-122"/>
                <a:ea typeface="微软雅黑" pitchFamily="34" charset="-122"/>
              </a:rPr>
              <a:t>某地理信息系统公司后台的</a:t>
            </a:r>
            <a:r>
              <a:rPr lang="en-US" altLang="zh-CN" sz="1200" i="1" dirty="0">
                <a:latin typeface="微软雅黑" pitchFamily="34" charset="-122"/>
                <a:ea typeface="微软雅黑" pitchFamily="34" charset="-122"/>
              </a:rPr>
              <a:t>Hadoop</a:t>
            </a:r>
            <a:r>
              <a:rPr lang="zh-CN" altLang="en-US" sz="1200" i="1" dirty="0">
                <a:latin typeface="微软雅黑" pitchFamily="34" charset="-122"/>
                <a:ea typeface="微软雅黑" pitchFamily="34" charset="-122"/>
              </a:rPr>
              <a:t>大数据服务构建在物理机上，在发展过程中遇到了这些挑战：</a:t>
            </a:r>
            <a:endParaRPr lang="en-US" altLang="zh-CN" sz="1200" i="1" dirty="0">
              <a:latin typeface="微软雅黑" pitchFamily="34" charset="-122"/>
              <a:ea typeface="微软雅黑" pitchFamily="34" charset="-122"/>
            </a:endParaRPr>
          </a:p>
          <a:p>
            <a:pPr marL="214313" indent="-214313">
              <a:buFont typeface="Arial" pitchFamily="34" charset="0"/>
              <a:buChar char="•"/>
            </a:pPr>
            <a:r>
              <a:rPr lang="zh-CN" altLang="en-US" sz="1200" i="1" dirty="0">
                <a:latin typeface="微软雅黑" pitchFamily="34" charset="-122"/>
                <a:ea typeface="微软雅黑" pitchFamily="34" charset="-122"/>
              </a:rPr>
              <a:t>基于物理机的部署方式，可扩展性差。硬件的资源使用效率低，无法灵活调度去满足一些其他业务的需求。</a:t>
            </a:r>
            <a:endParaRPr lang="en-US" altLang="zh-CN" sz="1200" i="1" dirty="0">
              <a:latin typeface="微软雅黑" pitchFamily="34" charset="-122"/>
              <a:ea typeface="微软雅黑" pitchFamily="34" charset="-122"/>
            </a:endParaRPr>
          </a:p>
          <a:p>
            <a:pPr marL="214313" indent="-214313">
              <a:buFont typeface="Arial" pitchFamily="34" charset="0"/>
              <a:buChar char="•"/>
            </a:pPr>
            <a:r>
              <a:rPr lang="zh-CN" altLang="en-US" sz="1200" i="1" dirty="0">
                <a:latin typeface="微软雅黑" pitchFamily="34" charset="-122"/>
                <a:ea typeface="微软雅黑" pitchFamily="34" charset="-122"/>
              </a:rPr>
              <a:t>图片小文件的读写需求对</a:t>
            </a:r>
            <a:r>
              <a:rPr lang="en-US" altLang="zh-CN" sz="1200" i="1" dirty="0">
                <a:latin typeface="微软雅黑" pitchFamily="34" charset="-122"/>
                <a:ea typeface="微软雅黑" pitchFamily="34" charset="-122"/>
              </a:rPr>
              <a:t>Hadoop</a:t>
            </a:r>
            <a:r>
              <a:rPr lang="zh-CN" altLang="en-US" sz="1200" i="1" dirty="0">
                <a:latin typeface="微软雅黑" pitchFamily="34" charset="-122"/>
                <a:ea typeface="微软雅黑" pitchFamily="34" charset="-122"/>
              </a:rPr>
              <a:t>的</a:t>
            </a:r>
            <a:r>
              <a:rPr lang="en-US" altLang="zh-CN" sz="1200" i="1" dirty="0">
                <a:latin typeface="微软雅黑" pitchFamily="34" charset="-122"/>
                <a:ea typeface="微软雅黑" pitchFamily="34" charset="-122"/>
              </a:rPr>
              <a:t>Data Node</a:t>
            </a:r>
            <a:r>
              <a:rPr lang="zh-CN" altLang="en-US" sz="1200" i="1" dirty="0">
                <a:latin typeface="微软雅黑" pitchFamily="34" charset="-122"/>
                <a:ea typeface="微软雅黑" pitchFamily="34" charset="-122"/>
              </a:rPr>
              <a:t>压力过大，需要寻找更高效的存储方式。</a:t>
            </a:r>
            <a:endParaRPr lang="en-US" altLang="zh-CN" sz="1200" i="1" dirty="0">
              <a:latin typeface="微软雅黑" pitchFamily="34" charset="-122"/>
              <a:ea typeface="微软雅黑" pitchFamily="34" charset="-122"/>
            </a:endParaRPr>
          </a:p>
          <a:p>
            <a:pPr marL="214313" indent="-214313">
              <a:buFont typeface="Arial" pitchFamily="34" charset="0"/>
              <a:buChar char="•"/>
            </a:pPr>
            <a:r>
              <a:rPr lang="zh-CN" altLang="en-US" sz="1200" i="1" dirty="0">
                <a:latin typeface="微软雅黑" pitchFamily="34" charset="-122"/>
                <a:ea typeface="微软雅黑" pitchFamily="34" charset="-122"/>
              </a:rPr>
              <a:t>长期公司考虑在异地再建一个数据中心，来提供数据安全性和服务稳定性，希望有一个统一管理的方案。</a:t>
            </a:r>
            <a:endParaRPr lang="en-US" altLang="zh-CN" sz="1200" i="1" dirty="0">
              <a:latin typeface="微软雅黑" pitchFamily="34" charset="-122"/>
              <a:ea typeface="微软雅黑" pitchFamily="34" charset="-122"/>
            </a:endParaRPr>
          </a:p>
        </p:txBody>
      </p:sp>
      <p:sp>
        <p:nvSpPr>
          <p:cNvPr id="15" name="矩形 14"/>
          <p:cNvSpPr/>
          <p:nvPr/>
        </p:nvSpPr>
        <p:spPr>
          <a:xfrm>
            <a:off x="596356" y="3021143"/>
            <a:ext cx="4574576" cy="285356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r>
              <a:rPr lang="zh-CN" altLang="en-US" sz="1350" b="1" dirty="0">
                <a:solidFill>
                  <a:schemeClr val="accent5"/>
                </a:solidFill>
                <a:latin typeface="微软雅黑" pitchFamily="34" charset="-122"/>
                <a:ea typeface="微软雅黑" pitchFamily="34" charset="-122"/>
              </a:rPr>
              <a:t>地理信息系统对接弹性大数据平台</a:t>
            </a:r>
            <a:endParaRPr lang="en-US" altLang="zh-CN" sz="1350" b="1" dirty="0">
              <a:solidFill>
                <a:schemeClr val="accent5"/>
              </a:solidFill>
              <a:latin typeface="微软雅黑" pitchFamily="34" charset="-122"/>
              <a:ea typeface="微软雅黑" pitchFamily="34" charset="-122"/>
            </a:endParaRPr>
          </a:p>
          <a:p>
            <a:endParaRPr lang="en-US" altLang="zh-CN" sz="1350" b="1" dirty="0">
              <a:solidFill>
                <a:schemeClr val="accent5"/>
              </a:solidFill>
              <a:latin typeface="微软雅黑" pitchFamily="34" charset="-122"/>
              <a:ea typeface="微软雅黑" pitchFamily="34" charset="-122"/>
            </a:endParaRPr>
          </a:p>
          <a:p>
            <a:r>
              <a:rPr lang="zh-CN" altLang="en-US" sz="1200" dirty="0">
                <a:latin typeface="微软雅黑" pitchFamily="34" charset="-122"/>
                <a:ea typeface="微软雅黑" pitchFamily="34" charset="-122"/>
              </a:rPr>
              <a:t>轻元科技帮助客户将原有的大数据集群整体迁移到基于</a:t>
            </a:r>
            <a:r>
              <a:rPr lang="en-US" altLang="zh-CN" sz="1200" dirty="0">
                <a:latin typeface="微软雅黑" pitchFamily="34" charset="-122"/>
                <a:ea typeface="微软雅黑" pitchFamily="34" charset="-122"/>
              </a:rPr>
              <a:t>Hadoop</a:t>
            </a:r>
            <a:r>
              <a:rPr lang="zh-CN" altLang="en-US" sz="1200" dirty="0">
                <a:latin typeface="微软雅黑" pitchFamily="34" charset="-122"/>
                <a:ea typeface="微软雅黑" pitchFamily="34" charset="-122"/>
              </a:rPr>
              <a:t>的云平台上，将原有的</a:t>
            </a:r>
            <a:r>
              <a:rPr lang="en-US" altLang="zh-CN" sz="1200" dirty="0">
                <a:latin typeface="微软雅黑" pitchFamily="34" charset="-122"/>
                <a:ea typeface="微软雅黑" pitchFamily="34" charset="-122"/>
              </a:rPr>
              <a:t>HDFS</a:t>
            </a:r>
            <a:r>
              <a:rPr lang="zh-CN" altLang="en-US" sz="1200" dirty="0">
                <a:latin typeface="微软雅黑" pitchFamily="34" charset="-122"/>
                <a:ea typeface="微软雅黑" pitchFamily="34" charset="-122"/>
              </a:rPr>
              <a:t>存储迁移到了</a:t>
            </a:r>
            <a:r>
              <a:rPr lang="en-US" altLang="zh-CN" sz="1200" dirty="0">
                <a:latin typeface="微软雅黑" pitchFamily="34" charset="-122"/>
                <a:ea typeface="微软雅黑" pitchFamily="34" charset="-122"/>
              </a:rPr>
              <a:t>Swift</a:t>
            </a:r>
            <a:r>
              <a:rPr lang="zh-CN" altLang="en-US" sz="1200" dirty="0">
                <a:latin typeface="微软雅黑" pitchFamily="34" charset="-122"/>
                <a:ea typeface="微软雅黑" pitchFamily="34" charset="-122"/>
              </a:rPr>
              <a:t>对象存储上。并将公司部分需要动态伸缩的应用采用容器的形式发布。</a:t>
            </a:r>
            <a:endParaRPr lang="en-US" altLang="zh-CN" sz="1200" dirty="0">
              <a:latin typeface="微软雅黑" pitchFamily="34" charset="-122"/>
              <a:ea typeface="微软雅黑" pitchFamily="34" charset="-122"/>
            </a:endParaRPr>
          </a:p>
          <a:p>
            <a:endParaRPr lang="en-US" altLang="zh-CN" sz="1350" dirty="0">
              <a:latin typeface="微软雅黑" pitchFamily="34" charset="-122"/>
              <a:ea typeface="微软雅黑" pitchFamily="34" charset="-122"/>
            </a:endParaRPr>
          </a:p>
          <a:p>
            <a:r>
              <a:rPr lang="zh-CN" altLang="en-US" sz="1350" b="1" dirty="0">
                <a:solidFill>
                  <a:schemeClr val="accent5"/>
                </a:solidFill>
                <a:latin typeface="微软雅黑" pitchFamily="34" charset="-122"/>
                <a:ea typeface="微软雅黑" pitchFamily="34" charset="-122"/>
              </a:rPr>
              <a:t>客户获得的收益</a:t>
            </a:r>
            <a:endParaRPr lang="en-US" altLang="zh-CN" sz="1350" b="1" dirty="0">
              <a:solidFill>
                <a:schemeClr val="accent5"/>
              </a:solidFill>
              <a:latin typeface="微软雅黑" pitchFamily="34" charset="-122"/>
              <a:ea typeface="微软雅黑" pitchFamily="34" charset="-122"/>
            </a:endParaRPr>
          </a:p>
          <a:p>
            <a:endParaRPr lang="en-US" altLang="zh-CN" sz="1350" dirty="0">
              <a:latin typeface="微软雅黑" pitchFamily="34" charset="-122"/>
              <a:ea typeface="微软雅黑" pitchFamily="34" charset="-122"/>
            </a:endParaRPr>
          </a:p>
          <a:p>
            <a:pPr marL="214313" indent="-214313">
              <a:buFont typeface="Arial" pitchFamily="34" charset="0"/>
              <a:buChar char="•"/>
            </a:pPr>
            <a:r>
              <a:rPr lang="zh-CN" altLang="en-US" sz="1200" dirty="0">
                <a:latin typeface="微软雅黑" pitchFamily="34" charset="-122"/>
                <a:ea typeface="微软雅黑" pitchFamily="34" charset="-122"/>
              </a:rPr>
              <a:t>实现了</a:t>
            </a:r>
            <a:r>
              <a:rPr lang="en-US" altLang="zh-CN" sz="1200" dirty="0">
                <a:latin typeface="微软雅黑" pitchFamily="34" charset="-122"/>
                <a:ea typeface="微软雅黑" pitchFamily="34" charset="-122"/>
              </a:rPr>
              <a:t>Hadoop</a:t>
            </a:r>
            <a:r>
              <a:rPr lang="zh-CN" altLang="en-US" sz="1200" dirty="0">
                <a:latin typeface="微软雅黑" pitchFamily="34" charset="-122"/>
                <a:ea typeface="微软雅黑" pitchFamily="34" charset="-122"/>
              </a:rPr>
              <a:t>集群的云化，使得</a:t>
            </a:r>
            <a:r>
              <a:rPr lang="en-US" altLang="zh-CN" sz="1200" dirty="0">
                <a:latin typeface="微软雅黑" pitchFamily="34" charset="-122"/>
                <a:ea typeface="微软雅黑" pitchFamily="34" charset="-122"/>
              </a:rPr>
              <a:t>Hadoop</a:t>
            </a:r>
            <a:r>
              <a:rPr lang="zh-CN" altLang="en-US" sz="1200" dirty="0">
                <a:latin typeface="微软雅黑" pitchFamily="34" charset="-122"/>
                <a:ea typeface="微软雅黑" pitchFamily="34" charset="-122"/>
              </a:rPr>
              <a:t>集群可以灵活扩展，同时释放了更多的资源来支撑企业的其他业务。</a:t>
            </a:r>
            <a:endParaRPr lang="en-US" altLang="zh-CN" sz="1200" dirty="0">
              <a:latin typeface="微软雅黑" pitchFamily="34" charset="-122"/>
              <a:ea typeface="微软雅黑" pitchFamily="34" charset="-122"/>
            </a:endParaRPr>
          </a:p>
          <a:p>
            <a:pPr marL="214313" indent="-214313">
              <a:buFont typeface="Arial" pitchFamily="34" charset="0"/>
              <a:buChar char="•"/>
            </a:pPr>
            <a:r>
              <a:rPr lang="zh-CN" altLang="en-US" sz="1200" dirty="0">
                <a:latin typeface="微软雅黑" pitchFamily="34" charset="-122"/>
                <a:ea typeface="微软雅黑" pitchFamily="34" charset="-122"/>
              </a:rPr>
              <a:t>从</a:t>
            </a:r>
            <a:r>
              <a:rPr lang="en-US" altLang="zh-CN" sz="1200" dirty="0">
                <a:latin typeface="微软雅黑" pitchFamily="34" charset="-122"/>
                <a:ea typeface="微软雅黑" pitchFamily="34" charset="-122"/>
              </a:rPr>
              <a:t>HDFS</a:t>
            </a:r>
            <a:r>
              <a:rPr lang="zh-CN" altLang="en-US" sz="1200" dirty="0">
                <a:latin typeface="微软雅黑" pitchFamily="34" charset="-122"/>
                <a:ea typeface="微软雅黑" pitchFamily="34" charset="-122"/>
              </a:rPr>
              <a:t>迁移到对象存储，大大提高了图片等小文件的读写效率。</a:t>
            </a:r>
            <a:endParaRPr lang="en-US" altLang="zh-CN" sz="1200" dirty="0">
              <a:latin typeface="微软雅黑" pitchFamily="34" charset="-122"/>
              <a:ea typeface="微软雅黑" pitchFamily="34" charset="-122"/>
            </a:endParaRPr>
          </a:p>
          <a:p>
            <a:pPr marL="214313" indent="-214313">
              <a:buFont typeface="Arial" pitchFamily="34" charset="0"/>
              <a:buChar char="•"/>
            </a:pPr>
            <a:r>
              <a:rPr lang="zh-CN" altLang="en-US" sz="1200" dirty="0">
                <a:latin typeface="微软雅黑" pitchFamily="34" charset="-122"/>
                <a:ea typeface="微软雅黑" pitchFamily="34" charset="-122"/>
              </a:rPr>
              <a:t>客户端应用迁移到了容器之上，实现了动态伸缩，降低了运维成本。</a:t>
            </a:r>
            <a:endParaRPr lang="en-US" altLang="zh-CN" sz="1200" dirty="0">
              <a:latin typeface="微软雅黑" pitchFamily="34" charset="-122"/>
              <a:ea typeface="微软雅黑" pitchFamily="34" charset="-122"/>
            </a:endParaRPr>
          </a:p>
          <a:p>
            <a:pPr marL="214313" indent="-214313">
              <a:buFont typeface="Arial" pitchFamily="34" charset="0"/>
              <a:buChar char="•"/>
            </a:pPr>
            <a:r>
              <a:rPr lang="zh-CN" altLang="en-US" sz="1200" dirty="0">
                <a:latin typeface="微软雅黑" pitchFamily="34" charset="-122"/>
                <a:ea typeface="微软雅黑" pitchFamily="34" charset="-122"/>
              </a:rPr>
              <a:t>为未来多地数据中心的扩展奠定了坚实的基础。</a:t>
            </a:r>
            <a:endParaRPr lang="en-US" altLang="zh-CN" sz="1200" dirty="0">
              <a:latin typeface="微软雅黑" pitchFamily="34" charset="-122"/>
              <a:ea typeface="微软雅黑" pitchFamily="34" charset="-122"/>
            </a:endParaRPr>
          </a:p>
        </p:txBody>
      </p:sp>
      <p:grpSp>
        <p:nvGrpSpPr>
          <p:cNvPr id="9" name="组合 8"/>
          <p:cNvGrpSpPr/>
          <p:nvPr/>
        </p:nvGrpSpPr>
        <p:grpSpPr>
          <a:xfrm>
            <a:off x="5387542" y="3408637"/>
            <a:ext cx="3390262" cy="2223236"/>
            <a:chOff x="7258546" y="3478609"/>
            <a:chExt cx="4520349" cy="2964315"/>
          </a:xfrm>
        </p:grpSpPr>
        <p:sp>
          <p:nvSpPr>
            <p:cNvPr id="17" name="文本框 16"/>
            <p:cNvSpPr txBox="1"/>
            <p:nvPr/>
          </p:nvSpPr>
          <p:spPr>
            <a:xfrm>
              <a:off x="8007477" y="6042815"/>
              <a:ext cx="3044426" cy="400109"/>
            </a:xfrm>
            <a:prstGeom prst="rect">
              <a:avLst/>
            </a:prstGeom>
            <a:noFill/>
          </p:spPr>
          <p:txBody>
            <a:bodyPr wrap="square" rtlCol="0">
              <a:spAutoFit/>
            </a:bodyPr>
            <a:lstStyle/>
            <a:p>
              <a:pPr algn="ctr"/>
              <a:r>
                <a:rPr lang="zh-CN" altLang="en-US" sz="1350" b="1" dirty="0">
                  <a:solidFill>
                    <a:schemeClr val="accent5"/>
                  </a:solidFill>
                  <a:latin typeface="微软雅黑" pitchFamily="34" charset="-122"/>
                  <a:ea typeface="微软雅黑" pitchFamily="34" charset="-122"/>
                </a:rPr>
                <a:t>系统构架概况</a:t>
              </a:r>
              <a:endParaRPr lang="en-US" sz="1350" b="1" dirty="0">
                <a:solidFill>
                  <a:schemeClr val="accent5"/>
                </a:solidFill>
                <a:latin typeface="微软雅黑" pitchFamily="34" charset="-122"/>
                <a:ea typeface="微软雅黑" pitchFamily="34" charset="-122"/>
              </a:endParaRPr>
            </a:p>
          </p:txBody>
        </p:sp>
        <p:sp>
          <p:nvSpPr>
            <p:cNvPr id="6" name="矩形 5"/>
            <p:cNvSpPr/>
            <p:nvPr/>
          </p:nvSpPr>
          <p:spPr bwMode="auto">
            <a:xfrm>
              <a:off x="7265878" y="4775606"/>
              <a:ext cx="1184139" cy="519205"/>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eaLnBrk="1" hangingPunct="1">
                <a:buFont typeface="Arial" pitchFamily="34" charset="0"/>
                <a:buNone/>
                <a:defRPr/>
              </a:pPr>
              <a:endParaRPr lang="en-US" altLang="zh-CN" sz="1350" b="1" noProof="1">
                <a:solidFill>
                  <a:schemeClr val="tx1"/>
                </a:solidFill>
                <a:latin typeface="微软雅黑" pitchFamily="34" charset="-122"/>
                <a:ea typeface="微软雅黑" pitchFamily="34" charset="-122"/>
              </a:endParaRPr>
            </a:p>
          </p:txBody>
        </p:sp>
        <p:sp>
          <p:nvSpPr>
            <p:cNvPr id="11" name="矩形 10"/>
            <p:cNvSpPr/>
            <p:nvPr/>
          </p:nvSpPr>
          <p:spPr bwMode="auto">
            <a:xfrm>
              <a:off x="8901944" y="4132318"/>
              <a:ext cx="2876950" cy="558764"/>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buFont typeface="Arial" pitchFamily="34" charset="0"/>
                <a:buNone/>
                <a:defRPr/>
              </a:pPr>
              <a:endParaRPr lang="en-US" altLang="zh-CN" sz="1350" b="1" noProof="1">
                <a:solidFill>
                  <a:schemeClr val="tx1"/>
                </a:solidFill>
                <a:latin typeface="微软雅黑" pitchFamily="34" charset="-122"/>
                <a:ea typeface="微软雅黑" pitchFamily="34" charset="-122"/>
              </a:endParaRPr>
            </a:p>
          </p:txBody>
        </p:sp>
        <p:sp>
          <p:nvSpPr>
            <p:cNvPr id="12" name="矩形 11"/>
            <p:cNvSpPr/>
            <p:nvPr/>
          </p:nvSpPr>
          <p:spPr bwMode="auto">
            <a:xfrm>
              <a:off x="7265878" y="3509451"/>
              <a:ext cx="4509696" cy="58116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endParaRPr lang="en-US" altLang="zh-CN" sz="1350" b="1" noProof="1">
                <a:solidFill>
                  <a:schemeClr val="tx1"/>
                </a:solidFill>
                <a:latin typeface="微软雅黑" pitchFamily="34" charset="-122"/>
                <a:ea typeface="微软雅黑" pitchFamily="34" charset="-122"/>
              </a:endParaRPr>
            </a:p>
          </p:txBody>
        </p:sp>
        <p:sp>
          <p:nvSpPr>
            <p:cNvPr id="20" name="矩形 19"/>
            <p:cNvSpPr/>
            <p:nvPr/>
          </p:nvSpPr>
          <p:spPr bwMode="auto">
            <a:xfrm>
              <a:off x="8540184" y="4775610"/>
              <a:ext cx="3238711" cy="514373"/>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eaLnBrk="1" hangingPunct="1">
                <a:buFont typeface="Arial" pitchFamily="34" charset="0"/>
                <a:buNone/>
                <a:defRPr/>
              </a:pPr>
              <a:r>
                <a:rPr lang="en-US" altLang="zh-CN" sz="1350" b="1" noProof="1">
                  <a:solidFill>
                    <a:schemeClr val="tx1"/>
                  </a:solidFill>
                  <a:latin typeface="微软雅黑" pitchFamily="34" charset="-122"/>
                  <a:ea typeface="微软雅黑" pitchFamily="34" charset="-122"/>
                </a:rPr>
                <a:t> </a:t>
              </a:r>
            </a:p>
          </p:txBody>
        </p:sp>
        <p:sp>
          <p:nvSpPr>
            <p:cNvPr id="22" name="矩形 21"/>
            <p:cNvSpPr/>
            <p:nvPr/>
          </p:nvSpPr>
          <p:spPr bwMode="auto">
            <a:xfrm>
              <a:off x="7258546" y="5415729"/>
              <a:ext cx="4517028" cy="558765"/>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eaLnBrk="1" hangingPunct="1">
                <a:buFont typeface="Arial" pitchFamily="34" charset="0"/>
                <a:buNone/>
                <a:defRPr/>
              </a:pPr>
              <a:endParaRPr lang="en-US" altLang="zh-CN" sz="1350" b="1" noProof="1">
                <a:solidFill>
                  <a:schemeClr val="tx1"/>
                </a:solidFill>
                <a:latin typeface="微软雅黑" pitchFamily="34" charset="-122"/>
                <a:ea typeface="微软雅黑" pitchFamily="34" charset="-122"/>
              </a:endParaRPr>
            </a:p>
          </p:txBody>
        </p:sp>
        <p:sp>
          <p:nvSpPr>
            <p:cNvPr id="23" name="文本框 73"/>
            <p:cNvSpPr txBox="1">
              <a:spLocks noChangeArrowheads="1"/>
            </p:cNvSpPr>
            <p:nvPr/>
          </p:nvSpPr>
          <p:spPr bwMode="auto">
            <a:xfrm>
              <a:off x="9074838" y="5556376"/>
              <a:ext cx="109902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30000"/>
                </a:lnSpc>
                <a:spcBef>
                  <a:spcPct val="0"/>
                </a:spcBef>
                <a:buFontTx/>
                <a:buNone/>
              </a:pPr>
              <a:r>
                <a:rPr lang="zh-CN" altLang="en-US" sz="750" b="1" dirty="0">
                  <a:ea typeface="微软雅黑" pitchFamily="34" charset="-122"/>
                </a:rPr>
                <a:t>标准</a:t>
              </a:r>
              <a:r>
                <a:rPr lang="en-US" altLang="zh-CN" sz="750" b="1" dirty="0">
                  <a:ea typeface="微软雅黑" pitchFamily="34" charset="-122"/>
                </a:rPr>
                <a:t>x86</a:t>
              </a:r>
              <a:r>
                <a:rPr lang="zh-CN" altLang="en-US" sz="750" b="1" dirty="0">
                  <a:ea typeface="微软雅黑" pitchFamily="34" charset="-122"/>
                </a:rPr>
                <a:t>服务器</a:t>
              </a:r>
            </a:p>
          </p:txBody>
        </p:sp>
        <p:sp>
          <p:nvSpPr>
            <p:cNvPr id="24" name="矩形 23"/>
            <p:cNvSpPr/>
            <p:nvPr/>
          </p:nvSpPr>
          <p:spPr bwMode="auto">
            <a:xfrm>
              <a:off x="7511437" y="5015169"/>
              <a:ext cx="673282" cy="245511"/>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zh-CN" altLang="en-US" sz="600" b="1" noProof="1">
                  <a:solidFill>
                    <a:schemeClr val="tx1"/>
                  </a:solidFill>
                  <a:latin typeface="微软雅黑" pitchFamily="34" charset="-122"/>
                  <a:ea typeface="微软雅黑" pitchFamily="34" charset="-122"/>
                </a:rPr>
                <a:t>地图街景图片</a:t>
              </a:r>
              <a:endParaRPr lang="en-US" altLang="zh-CN" sz="600" b="1" noProof="1">
                <a:solidFill>
                  <a:schemeClr val="tx1"/>
                </a:solidFill>
                <a:latin typeface="微软雅黑" pitchFamily="34" charset="-122"/>
                <a:ea typeface="微软雅黑" pitchFamily="34" charset="-122"/>
              </a:endParaRPr>
            </a:p>
          </p:txBody>
        </p:sp>
        <p:sp>
          <p:nvSpPr>
            <p:cNvPr id="35" name="文本框 73"/>
            <p:cNvSpPr txBox="1">
              <a:spLocks noChangeArrowheads="1"/>
            </p:cNvSpPr>
            <p:nvPr/>
          </p:nvSpPr>
          <p:spPr bwMode="auto">
            <a:xfrm>
              <a:off x="7364229" y="4760156"/>
              <a:ext cx="106695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30000"/>
                </a:lnSpc>
                <a:spcBef>
                  <a:spcPct val="0"/>
                </a:spcBef>
                <a:buFontTx/>
                <a:buNone/>
              </a:pPr>
              <a:r>
                <a:rPr lang="en-US" altLang="zh-CN" sz="750" b="1" dirty="0">
                  <a:ea typeface="微软雅黑" pitchFamily="34" charset="-122"/>
                </a:rPr>
                <a:t>Swift</a:t>
              </a:r>
              <a:r>
                <a:rPr lang="zh-CN" altLang="en-US" sz="750" b="1" dirty="0">
                  <a:ea typeface="微软雅黑" pitchFamily="34" charset="-122"/>
                </a:rPr>
                <a:t>对象存储</a:t>
              </a:r>
            </a:p>
          </p:txBody>
        </p:sp>
        <p:sp>
          <p:nvSpPr>
            <p:cNvPr id="36" name="文本框 73"/>
            <p:cNvSpPr txBox="1">
              <a:spLocks noChangeArrowheads="1"/>
            </p:cNvSpPr>
            <p:nvPr/>
          </p:nvSpPr>
          <p:spPr bwMode="auto">
            <a:xfrm>
              <a:off x="9882467" y="4721924"/>
              <a:ext cx="63094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30000"/>
                </a:lnSpc>
                <a:spcBef>
                  <a:spcPct val="0"/>
                </a:spcBef>
                <a:buFontTx/>
                <a:buNone/>
              </a:pPr>
              <a:r>
                <a:rPr lang="zh-CN" altLang="en-US" sz="750" b="1" dirty="0">
                  <a:ea typeface="微软雅黑" pitchFamily="34" charset="-122"/>
                </a:rPr>
                <a:t>虚拟机</a:t>
              </a:r>
            </a:p>
          </p:txBody>
        </p:sp>
        <p:sp>
          <p:nvSpPr>
            <p:cNvPr id="37" name="矩形 36"/>
            <p:cNvSpPr/>
            <p:nvPr/>
          </p:nvSpPr>
          <p:spPr bwMode="auto">
            <a:xfrm>
              <a:off x="8830807" y="4977139"/>
              <a:ext cx="578668" cy="245511"/>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en-US" altLang="zh-CN" sz="600" b="1" noProof="1">
                  <a:solidFill>
                    <a:schemeClr val="tx1"/>
                  </a:solidFill>
                  <a:latin typeface="微软雅黑" pitchFamily="34" charset="-122"/>
                  <a:ea typeface="微软雅黑" pitchFamily="34" charset="-122"/>
                </a:rPr>
                <a:t>MySQL</a:t>
              </a:r>
            </a:p>
          </p:txBody>
        </p:sp>
        <p:sp>
          <p:nvSpPr>
            <p:cNvPr id="38" name="矩形 37"/>
            <p:cNvSpPr/>
            <p:nvPr/>
          </p:nvSpPr>
          <p:spPr bwMode="auto">
            <a:xfrm>
              <a:off x="9772748" y="4994563"/>
              <a:ext cx="679106" cy="245511"/>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en-US" altLang="zh-CN" sz="600" b="1" noProof="1">
                  <a:solidFill>
                    <a:schemeClr val="tx1"/>
                  </a:solidFill>
                  <a:latin typeface="微软雅黑" pitchFamily="34" charset="-122"/>
                  <a:ea typeface="微软雅黑" pitchFamily="34" charset="-122"/>
                </a:rPr>
                <a:t>GIS</a:t>
              </a:r>
              <a:r>
                <a:rPr lang="zh-CN" altLang="en-US" sz="600" b="1" noProof="1">
                  <a:solidFill>
                    <a:schemeClr val="tx1"/>
                  </a:solidFill>
                  <a:latin typeface="微软雅黑" pitchFamily="34" charset="-122"/>
                  <a:ea typeface="微软雅黑" pitchFamily="34" charset="-122"/>
                </a:rPr>
                <a:t>数据库</a:t>
              </a:r>
              <a:endParaRPr lang="en-US" altLang="zh-CN" sz="600" b="1" noProof="1">
                <a:solidFill>
                  <a:schemeClr val="tx1"/>
                </a:solidFill>
                <a:latin typeface="微软雅黑" pitchFamily="34" charset="-122"/>
                <a:ea typeface="微软雅黑" pitchFamily="34" charset="-122"/>
              </a:endParaRPr>
            </a:p>
          </p:txBody>
        </p:sp>
        <p:sp>
          <p:nvSpPr>
            <p:cNvPr id="39" name="矩形 38"/>
            <p:cNvSpPr/>
            <p:nvPr/>
          </p:nvSpPr>
          <p:spPr bwMode="auto">
            <a:xfrm>
              <a:off x="10753344" y="5002235"/>
              <a:ext cx="736453" cy="245511"/>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en-US" altLang="zh-CN" sz="600" b="1" noProof="1">
                  <a:solidFill>
                    <a:schemeClr val="tx1"/>
                  </a:solidFill>
                  <a:latin typeface="微软雅黑" pitchFamily="34" charset="-122"/>
                  <a:ea typeface="微软雅黑" pitchFamily="34" charset="-122"/>
                </a:rPr>
                <a:t>MongoDB</a:t>
              </a:r>
            </a:p>
          </p:txBody>
        </p:sp>
        <p:grpSp>
          <p:nvGrpSpPr>
            <p:cNvPr id="7" name="组合 6"/>
            <p:cNvGrpSpPr/>
            <p:nvPr/>
          </p:nvGrpSpPr>
          <p:grpSpPr>
            <a:xfrm>
              <a:off x="7265879" y="4064640"/>
              <a:ext cx="1616067" cy="626442"/>
              <a:chOff x="7265879" y="4064640"/>
              <a:chExt cx="1705347" cy="626442"/>
            </a:xfrm>
          </p:grpSpPr>
          <p:sp>
            <p:nvSpPr>
              <p:cNvPr id="8" name="矩形 7"/>
              <p:cNvSpPr/>
              <p:nvPr/>
            </p:nvSpPr>
            <p:spPr bwMode="auto">
              <a:xfrm>
                <a:off x="7265879" y="4132318"/>
                <a:ext cx="1705347" cy="558764"/>
              </a:xfrm>
              <a:prstGeom prst="rect">
                <a:avLst/>
              </a:prstGeom>
            </p:spPr>
            <p:style>
              <a:lnRef idx="2">
                <a:schemeClr val="accent4"/>
              </a:lnRef>
              <a:fillRef idx="1">
                <a:schemeClr val="lt1"/>
              </a:fillRef>
              <a:effectRef idx="0">
                <a:schemeClr val="accent4"/>
              </a:effectRef>
              <a:fontRef idx="minor">
                <a:schemeClr val="dk1"/>
              </a:fontRef>
            </p:style>
            <p:txBody>
              <a:bodyPr anchor="ctr"/>
              <a:lstStyle/>
              <a:p>
                <a:pPr algn="ctr" eaLnBrk="1" hangingPunct="1">
                  <a:buFont typeface="Arial" pitchFamily="34" charset="0"/>
                  <a:buNone/>
                  <a:defRPr/>
                </a:pPr>
                <a:endParaRPr lang="zh-CN" altLang="en-US" sz="1350" b="1" noProof="1">
                  <a:solidFill>
                    <a:schemeClr val="tx1"/>
                  </a:solidFill>
                  <a:latin typeface="微软雅黑" pitchFamily="34" charset="-122"/>
                  <a:ea typeface="微软雅黑" pitchFamily="34" charset="-122"/>
                </a:endParaRPr>
              </a:p>
            </p:txBody>
          </p:sp>
          <p:sp>
            <p:nvSpPr>
              <p:cNvPr id="40" name="文本框 73"/>
              <p:cNvSpPr txBox="1">
                <a:spLocks noChangeArrowheads="1"/>
              </p:cNvSpPr>
              <p:nvPr/>
            </p:nvSpPr>
            <p:spPr bwMode="auto">
              <a:xfrm>
                <a:off x="7608724" y="4064640"/>
                <a:ext cx="1252206" cy="32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30000"/>
                  </a:lnSpc>
                  <a:spcBef>
                    <a:spcPct val="0"/>
                  </a:spcBef>
                  <a:buFontTx/>
                  <a:buNone/>
                </a:pPr>
                <a:r>
                  <a:rPr lang="en-US" altLang="zh-CN" sz="750" b="1" dirty="0">
                    <a:ea typeface="微软雅黑" pitchFamily="34" charset="-122"/>
                  </a:rPr>
                  <a:t>Sahara/Hadoop</a:t>
                </a:r>
                <a:endParaRPr lang="zh-CN" altLang="en-US" sz="750" b="1" dirty="0">
                  <a:ea typeface="微软雅黑" pitchFamily="34" charset="-122"/>
                </a:endParaRPr>
              </a:p>
            </p:txBody>
          </p:sp>
          <p:sp>
            <p:nvSpPr>
              <p:cNvPr id="41" name="矩形 40"/>
              <p:cNvSpPr/>
              <p:nvPr/>
            </p:nvSpPr>
            <p:spPr bwMode="auto">
              <a:xfrm>
                <a:off x="7429963" y="4372479"/>
                <a:ext cx="578668" cy="245511"/>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zh-CN" altLang="en-US" sz="600" b="1" noProof="1">
                    <a:solidFill>
                      <a:schemeClr val="tx1"/>
                    </a:solidFill>
                    <a:latin typeface="微软雅黑" pitchFamily="34" charset="-122"/>
                    <a:ea typeface="微软雅黑" pitchFamily="34" charset="-122"/>
                  </a:rPr>
                  <a:t>地理信息分析</a:t>
                </a:r>
                <a:endParaRPr lang="en-US" altLang="zh-CN" sz="600" b="1" noProof="1">
                  <a:solidFill>
                    <a:schemeClr val="tx1"/>
                  </a:solidFill>
                  <a:latin typeface="微软雅黑" pitchFamily="34" charset="-122"/>
                  <a:ea typeface="微软雅黑" pitchFamily="34" charset="-122"/>
                </a:endParaRPr>
              </a:p>
            </p:txBody>
          </p:sp>
          <p:sp>
            <p:nvSpPr>
              <p:cNvPr id="42" name="矩形 41"/>
              <p:cNvSpPr/>
              <p:nvPr/>
            </p:nvSpPr>
            <p:spPr bwMode="auto">
              <a:xfrm>
                <a:off x="8249576" y="4372040"/>
                <a:ext cx="578668" cy="245511"/>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zh-CN" altLang="en-US" sz="600" b="1" noProof="1">
                    <a:solidFill>
                      <a:schemeClr val="tx1"/>
                    </a:solidFill>
                    <a:latin typeface="微软雅黑" pitchFamily="34" charset="-122"/>
                    <a:ea typeface="微软雅黑" pitchFamily="34" charset="-122"/>
                  </a:rPr>
                  <a:t>场景浏览分析</a:t>
                </a:r>
                <a:endParaRPr lang="en-US" altLang="zh-CN" sz="600" b="1" noProof="1">
                  <a:solidFill>
                    <a:schemeClr val="tx1"/>
                  </a:solidFill>
                  <a:latin typeface="微软雅黑" pitchFamily="34" charset="-122"/>
                  <a:ea typeface="微软雅黑" pitchFamily="34" charset="-122"/>
                </a:endParaRPr>
              </a:p>
            </p:txBody>
          </p:sp>
        </p:grpSp>
        <p:sp>
          <p:nvSpPr>
            <p:cNvPr id="44" name="文本框 73"/>
            <p:cNvSpPr txBox="1">
              <a:spLocks noChangeArrowheads="1"/>
            </p:cNvSpPr>
            <p:nvPr/>
          </p:nvSpPr>
          <p:spPr bwMode="auto">
            <a:xfrm>
              <a:off x="10054864" y="4074514"/>
              <a:ext cx="75918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30000"/>
                </a:lnSpc>
                <a:spcBef>
                  <a:spcPct val="0"/>
                </a:spcBef>
                <a:buFontTx/>
                <a:buNone/>
              </a:pPr>
              <a:r>
                <a:rPr lang="zh-CN" altLang="en-US" sz="750" b="1" dirty="0">
                  <a:ea typeface="微软雅黑" pitchFamily="34" charset="-122"/>
                </a:rPr>
                <a:t>容器集群</a:t>
              </a:r>
            </a:p>
          </p:txBody>
        </p:sp>
        <p:sp>
          <p:nvSpPr>
            <p:cNvPr id="45" name="矩形 44"/>
            <p:cNvSpPr/>
            <p:nvPr/>
          </p:nvSpPr>
          <p:spPr bwMode="auto">
            <a:xfrm>
              <a:off x="9659860" y="4370576"/>
              <a:ext cx="653609" cy="245511"/>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zh-CN" altLang="en-US" sz="600" b="1" noProof="1">
                  <a:solidFill>
                    <a:schemeClr val="tx1"/>
                  </a:solidFill>
                  <a:latin typeface="微软雅黑" pitchFamily="34" charset="-122"/>
                  <a:ea typeface="微软雅黑" pitchFamily="34" charset="-122"/>
                </a:rPr>
                <a:t>图片处理</a:t>
              </a:r>
              <a:endParaRPr lang="en-US" altLang="zh-CN" sz="600" b="1" noProof="1">
                <a:solidFill>
                  <a:schemeClr val="tx1"/>
                </a:solidFill>
                <a:latin typeface="微软雅黑" pitchFamily="34" charset="-122"/>
                <a:ea typeface="微软雅黑" pitchFamily="34" charset="-122"/>
              </a:endParaRPr>
            </a:p>
          </p:txBody>
        </p:sp>
        <p:sp>
          <p:nvSpPr>
            <p:cNvPr id="46" name="矩形 45"/>
            <p:cNvSpPr/>
            <p:nvPr/>
          </p:nvSpPr>
          <p:spPr bwMode="auto">
            <a:xfrm>
              <a:off x="8962880" y="4374513"/>
              <a:ext cx="630689" cy="245511"/>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zh-CN" altLang="en-US" sz="600" b="1" noProof="1">
                  <a:solidFill>
                    <a:schemeClr val="tx1"/>
                  </a:solidFill>
                  <a:latin typeface="微软雅黑" pitchFamily="34" charset="-122"/>
                  <a:ea typeface="微软雅黑" pitchFamily="34" charset="-122"/>
                </a:rPr>
                <a:t>地图服务</a:t>
              </a:r>
              <a:endParaRPr lang="en-US" altLang="zh-CN" sz="600" b="1" noProof="1">
                <a:solidFill>
                  <a:schemeClr val="tx1"/>
                </a:solidFill>
                <a:latin typeface="微软雅黑" pitchFamily="34" charset="-122"/>
                <a:ea typeface="微软雅黑" pitchFamily="34" charset="-122"/>
              </a:endParaRPr>
            </a:p>
          </p:txBody>
        </p:sp>
        <p:sp>
          <p:nvSpPr>
            <p:cNvPr id="47" name="矩形 46"/>
            <p:cNvSpPr/>
            <p:nvPr/>
          </p:nvSpPr>
          <p:spPr bwMode="auto">
            <a:xfrm>
              <a:off x="11053200" y="4372040"/>
              <a:ext cx="652607" cy="245511"/>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zh-CN" altLang="en-US" sz="600" b="1" noProof="1">
                  <a:solidFill>
                    <a:schemeClr val="tx1"/>
                  </a:solidFill>
                  <a:latin typeface="微软雅黑" pitchFamily="34" charset="-122"/>
                  <a:ea typeface="微软雅黑" pitchFamily="34" charset="-122"/>
                </a:rPr>
                <a:t>图片读取</a:t>
              </a:r>
              <a:endParaRPr lang="en-US" altLang="zh-CN" sz="600" b="1" noProof="1">
                <a:solidFill>
                  <a:schemeClr val="tx1"/>
                </a:solidFill>
                <a:latin typeface="微软雅黑" pitchFamily="34" charset="-122"/>
                <a:ea typeface="微软雅黑" pitchFamily="34" charset="-122"/>
              </a:endParaRPr>
            </a:p>
          </p:txBody>
        </p:sp>
        <p:sp>
          <p:nvSpPr>
            <p:cNvPr id="48" name="矩形 47"/>
            <p:cNvSpPr/>
            <p:nvPr/>
          </p:nvSpPr>
          <p:spPr bwMode="auto">
            <a:xfrm>
              <a:off x="10343031" y="4370576"/>
              <a:ext cx="652607" cy="245511"/>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zh-CN" altLang="en-US" sz="600" b="1" noProof="1">
                  <a:solidFill>
                    <a:schemeClr val="tx1"/>
                  </a:solidFill>
                  <a:latin typeface="微软雅黑" pitchFamily="34" charset="-122"/>
                  <a:ea typeface="微软雅黑" pitchFamily="34" charset="-122"/>
                </a:rPr>
                <a:t>对象缓存</a:t>
              </a:r>
              <a:endParaRPr lang="en-US" altLang="zh-CN" sz="600" b="1" noProof="1">
                <a:solidFill>
                  <a:schemeClr val="tx1"/>
                </a:solidFill>
                <a:latin typeface="微软雅黑" pitchFamily="34" charset="-122"/>
                <a:ea typeface="微软雅黑" pitchFamily="34" charset="-122"/>
              </a:endParaRPr>
            </a:p>
          </p:txBody>
        </p:sp>
        <p:sp>
          <p:nvSpPr>
            <p:cNvPr id="49" name="文本框 73"/>
            <p:cNvSpPr txBox="1">
              <a:spLocks noChangeArrowheads="1"/>
            </p:cNvSpPr>
            <p:nvPr/>
          </p:nvSpPr>
          <p:spPr bwMode="auto">
            <a:xfrm>
              <a:off x="9168246" y="3478609"/>
              <a:ext cx="75918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30000"/>
                </a:lnSpc>
                <a:spcBef>
                  <a:spcPct val="0"/>
                </a:spcBef>
                <a:buFontTx/>
                <a:buNone/>
              </a:pPr>
              <a:r>
                <a:rPr lang="zh-CN" altLang="en-US" sz="750" b="1" dirty="0">
                  <a:ea typeface="微软雅黑" pitchFamily="34" charset="-122"/>
                </a:rPr>
                <a:t>容器集群</a:t>
              </a:r>
            </a:p>
          </p:txBody>
        </p:sp>
        <p:sp>
          <p:nvSpPr>
            <p:cNvPr id="50" name="矩形 49"/>
            <p:cNvSpPr/>
            <p:nvPr/>
          </p:nvSpPr>
          <p:spPr bwMode="auto">
            <a:xfrm>
              <a:off x="7636684" y="3784998"/>
              <a:ext cx="1608071" cy="245511"/>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en-US" altLang="zh-CN" sz="600" b="1" noProof="1">
                  <a:solidFill>
                    <a:schemeClr val="tx1"/>
                  </a:solidFill>
                  <a:latin typeface="微软雅黑" pitchFamily="34" charset="-122"/>
                  <a:ea typeface="微软雅黑" pitchFamily="34" charset="-122"/>
                </a:rPr>
                <a:t>Haproxy </a:t>
              </a:r>
              <a:r>
                <a:rPr lang="zh-CN" altLang="en-US" sz="600" b="1" noProof="1">
                  <a:solidFill>
                    <a:schemeClr val="tx1"/>
                  </a:solidFill>
                  <a:latin typeface="微软雅黑" pitchFamily="34" charset="-122"/>
                  <a:ea typeface="微软雅黑" pitchFamily="34" charset="-122"/>
                </a:rPr>
                <a:t>前端负载均衡</a:t>
              </a:r>
              <a:endParaRPr lang="en-US" altLang="zh-CN" sz="600" b="1" noProof="1">
                <a:solidFill>
                  <a:schemeClr val="tx1"/>
                </a:solidFill>
                <a:latin typeface="微软雅黑" pitchFamily="34" charset="-122"/>
                <a:ea typeface="微软雅黑" pitchFamily="34" charset="-122"/>
              </a:endParaRPr>
            </a:p>
          </p:txBody>
        </p:sp>
        <p:sp>
          <p:nvSpPr>
            <p:cNvPr id="51" name="矩形 50"/>
            <p:cNvSpPr/>
            <p:nvPr/>
          </p:nvSpPr>
          <p:spPr bwMode="auto">
            <a:xfrm>
              <a:off x="9796561" y="3782090"/>
              <a:ext cx="1608071" cy="245511"/>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en-US" altLang="zh-CN" sz="600" b="1" noProof="1">
                  <a:solidFill>
                    <a:schemeClr val="tx1"/>
                  </a:solidFill>
                  <a:latin typeface="微软雅黑" pitchFamily="34" charset="-122"/>
                  <a:ea typeface="微软雅黑" pitchFamily="34" charset="-122"/>
                </a:rPr>
                <a:t>Haproxy </a:t>
              </a:r>
              <a:r>
                <a:rPr lang="zh-CN" altLang="en-US" sz="600" b="1" noProof="1">
                  <a:solidFill>
                    <a:schemeClr val="tx1"/>
                  </a:solidFill>
                  <a:latin typeface="微软雅黑" pitchFamily="34" charset="-122"/>
                  <a:ea typeface="微软雅黑" pitchFamily="34" charset="-122"/>
                </a:rPr>
                <a:t>前端负载均衡</a:t>
              </a:r>
              <a:endParaRPr lang="en-US" altLang="zh-CN" sz="600" b="1" noProof="1">
                <a:solidFill>
                  <a:schemeClr val="tx1"/>
                </a:solidFill>
                <a:latin typeface="微软雅黑" pitchFamily="34" charset="-122"/>
                <a:ea typeface="微软雅黑" pitchFamily="34" charset="-122"/>
              </a:endParaRPr>
            </a:p>
          </p:txBody>
        </p:sp>
      </p:grpSp>
      <p:grpSp>
        <p:nvGrpSpPr>
          <p:cNvPr id="34" name="组合 33"/>
          <p:cNvGrpSpPr/>
          <p:nvPr/>
        </p:nvGrpSpPr>
        <p:grpSpPr>
          <a:xfrm>
            <a:off x="692639" y="1298741"/>
            <a:ext cx="7315362" cy="589949"/>
            <a:chOff x="1159161" y="2742687"/>
            <a:chExt cx="9753816" cy="786599"/>
          </a:xfrm>
        </p:grpSpPr>
        <p:sp>
          <p:nvSpPr>
            <p:cNvPr id="43"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chemeClr val="accent5"/>
                  </a:solidFill>
                  <a:latin typeface="微软雅黑" pitchFamily="34" charset="-122"/>
                  <a:ea typeface="微软雅黑" pitchFamily="34" charset="-122"/>
                </a:rPr>
                <a:t>地理信息系统私有云简介</a:t>
              </a:r>
              <a:endParaRPr lang="en-US" altLang="zh-CN" sz="2100" dirty="0">
                <a:solidFill>
                  <a:schemeClr val="accent5"/>
                </a:solidFill>
                <a:latin typeface="微软雅黑" pitchFamily="34" charset="-122"/>
                <a:ea typeface="微软雅黑" pitchFamily="34" charset="-122"/>
              </a:endParaRPr>
            </a:p>
          </p:txBody>
        </p:sp>
        <p:sp>
          <p:nvSpPr>
            <p:cNvPr id="52"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sp>
        <p:nvSpPr>
          <p:cNvPr id="2" name="灯片编号占位符 1"/>
          <p:cNvSpPr>
            <a:spLocks noGrp="1"/>
          </p:cNvSpPr>
          <p:nvPr>
            <p:ph type="sldNum" sz="quarter" idx="12"/>
          </p:nvPr>
        </p:nvSpPr>
        <p:spPr/>
        <p:txBody>
          <a:bodyPr/>
          <a:lstStyle/>
          <a:p>
            <a:fld id="{F0C4230D-70C8-46E4-BBB8-30515E12620A}" type="slidenum">
              <a:rPr lang="en-US" smtClean="0"/>
              <a:t>43</a:t>
            </a:fld>
            <a:endParaRPr lang="en-US"/>
          </a:p>
        </p:txBody>
      </p:sp>
      <p:pic>
        <p:nvPicPr>
          <p:cNvPr id="54" name="图片 53"/>
          <p:cNvPicPr>
            <a:picLocks noChangeAspect="1"/>
          </p:cNvPicPr>
          <p:nvPr/>
        </p:nvPicPr>
        <p:blipFill>
          <a:blip r:embed="rId2"/>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30844333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96357" y="1836777"/>
            <a:ext cx="8235324" cy="10618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zh-CN" altLang="en-US" sz="1500" b="1" dirty="0">
                <a:solidFill>
                  <a:schemeClr val="accent5"/>
                </a:solidFill>
                <a:latin typeface="微软雅黑" pitchFamily="34" charset="-122"/>
                <a:ea typeface="微软雅黑" pitchFamily="34" charset="-122"/>
              </a:rPr>
              <a:t>项目背景</a:t>
            </a:r>
            <a:endParaRPr lang="en-US" altLang="zh-CN" sz="1500" b="1" dirty="0">
              <a:solidFill>
                <a:schemeClr val="accent5"/>
              </a:solidFill>
              <a:latin typeface="微软雅黑" pitchFamily="34" charset="-122"/>
              <a:ea typeface="微软雅黑" pitchFamily="34" charset="-122"/>
            </a:endParaRPr>
          </a:p>
          <a:p>
            <a:r>
              <a:rPr lang="zh-CN" altLang="en-US" sz="1200" i="1" dirty="0">
                <a:latin typeface="微软雅黑" pitchFamily="34" charset="-122"/>
                <a:ea typeface="微软雅黑" pitchFamily="34" charset="-122"/>
              </a:rPr>
              <a:t>该银行的</a:t>
            </a:r>
            <a:r>
              <a:rPr lang="en-US" altLang="zh-CN" sz="1200" i="1" dirty="0">
                <a:latin typeface="微软雅黑" pitchFamily="34" charset="-122"/>
                <a:ea typeface="微软雅黑" pitchFamily="34" charset="-122"/>
              </a:rPr>
              <a:t>IT</a:t>
            </a:r>
            <a:r>
              <a:rPr lang="zh-CN" altLang="en-US" sz="1200" i="1" dirty="0">
                <a:latin typeface="微软雅黑" pitchFamily="34" charset="-122"/>
                <a:ea typeface="微软雅黑" pitchFamily="34" charset="-122"/>
              </a:rPr>
              <a:t>系统监控管理平台运行在</a:t>
            </a:r>
            <a:r>
              <a:rPr lang="en-US" altLang="zh-CN" sz="1200" i="1" dirty="0">
                <a:latin typeface="微软雅黑" pitchFamily="34" charset="-122"/>
                <a:ea typeface="微软雅黑" pitchFamily="34" charset="-122"/>
              </a:rPr>
              <a:t>VMware</a:t>
            </a:r>
            <a:r>
              <a:rPr lang="zh-CN" altLang="en-US" sz="1200" i="1" dirty="0">
                <a:latin typeface="微软雅黑" pitchFamily="34" charset="-122"/>
                <a:ea typeface="微软雅黑" pitchFamily="34" charset="-122"/>
              </a:rPr>
              <a:t>虚拟机环境上，在发展过程中遇到了这些挑战：</a:t>
            </a:r>
            <a:endParaRPr lang="en-US" altLang="zh-CN" sz="1200" i="1" dirty="0">
              <a:latin typeface="微软雅黑" pitchFamily="34" charset="-122"/>
              <a:ea typeface="微软雅黑" pitchFamily="34" charset="-122"/>
            </a:endParaRPr>
          </a:p>
          <a:p>
            <a:pPr marL="214313" indent="-214313">
              <a:buFont typeface="Arial" pitchFamily="34" charset="0"/>
              <a:buChar char="•"/>
            </a:pPr>
            <a:r>
              <a:rPr lang="zh-CN" altLang="en-US" sz="1200" i="1" dirty="0">
                <a:latin typeface="微软雅黑" pitchFamily="34" charset="-122"/>
                <a:ea typeface="微软雅黑" pitchFamily="34" charset="-122"/>
              </a:rPr>
              <a:t>运行在</a:t>
            </a:r>
            <a:r>
              <a:rPr lang="en-US" altLang="zh-CN" sz="1200" i="1" dirty="0">
                <a:latin typeface="微软雅黑" pitchFamily="34" charset="-122"/>
                <a:ea typeface="微软雅黑" pitchFamily="34" charset="-122"/>
              </a:rPr>
              <a:t>VMware</a:t>
            </a:r>
            <a:r>
              <a:rPr lang="zh-CN" altLang="en-US" sz="1200" i="1" dirty="0">
                <a:latin typeface="微软雅黑" pitchFamily="34" charset="-122"/>
                <a:ea typeface="微软雅黑" pitchFamily="34" charset="-122"/>
              </a:rPr>
              <a:t>虚拟机上的应用服务随着业务量上升，软件授权费用越来越高</a:t>
            </a:r>
            <a:endParaRPr lang="en-US" altLang="zh-CN" sz="1200" i="1" dirty="0">
              <a:latin typeface="微软雅黑" pitchFamily="34" charset="-122"/>
              <a:ea typeface="微软雅黑" pitchFamily="34" charset="-122"/>
            </a:endParaRPr>
          </a:p>
          <a:p>
            <a:pPr marL="214313" indent="-214313">
              <a:buFont typeface="Arial" pitchFamily="34" charset="0"/>
              <a:buChar char="•"/>
            </a:pPr>
            <a:r>
              <a:rPr lang="zh-CN" altLang="en-US" sz="1200" i="1" dirty="0">
                <a:latin typeface="微软雅黑" pitchFamily="34" charset="-122"/>
                <a:ea typeface="微软雅黑" pitchFamily="34" charset="-122"/>
              </a:rPr>
              <a:t>历史软件包和历史日志存储在专业存储上，单位存储费用越来越高，且不易与大数据分析平台对接</a:t>
            </a:r>
            <a:endParaRPr lang="en-US" altLang="zh-CN" sz="1200" i="1" dirty="0">
              <a:latin typeface="微软雅黑" pitchFamily="34" charset="-122"/>
              <a:ea typeface="微软雅黑" pitchFamily="34" charset="-122"/>
            </a:endParaRPr>
          </a:p>
          <a:p>
            <a:pPr marL="214313" indent="-214313">
              <a:buFont typeface="Arial" pitchFamily="34" charset="0"/>
              <a:buChar char="•"/>
            </a:pPr>
            <a:r>
              <a:rPr lang="zh-CN" altLang="en-US" sz="1200" i="1" dirty="0">
                <a:latin typeface="微软雅黑" pitchFamily="34" charset="-122"/>
                <a:ea typeface="微软雅黑" pitchFamily="34" charset="-122"/>
              </a:rPr>
              <a:t>原有</a:t>
            </a:r>
            <a:r>
              <a:rPr lang="en-US" altLang="zh-CN" sz="1200" i="1" dirty="0">
                <a:latin typeface="微软雅黑" pitchFamily="34" charset="-122"/>
                <a:ea typeface="微软雅黑" pitchFamily="34" charset="-122"/>
              </a:rPr>
              <a:t>Oracle</a:t>
            </a:r>
            <a:r>
              <a:rPr lang="zh-CN" altLang="en-US" sz="1200" i="1" dirty="0">
                <a:latin typeface="微软雅黑" pitchFamily="34" charset="-122"/>
                <a:ea typeface="微软雅黑" pitchFamily="34" charset="-122"/>
              </a:rPr>
              <a:t>数据库系统面临去</a:t>
            </a:r>
            <a:r>
              <a:rPr lang="en-US" altLang="zh-CN" sz="1200" i="1" dirty="0">
                <a:latin typeface="微软雅黑" pitchFamily="34" charset="-122"/>
                <a:ea typeface="微软雅黑" pitchFamily="34" charset="-122"/>
              </a:rPr>
              <a:t>IoE</a:t>
            </a:r>
            <a:r>
              <a:rPr lang="zh-CN" altLang="en-US" sz="1200" i="1" dirty="0">
                <a:latin typeface="微软雅黑" pitchFamily="34" charset="-122"/>
                <a:ea typeface="微软雅黑" pitchFamily="34" charset="-122"/>
              </a:rPr>
              <a:t>和软件支持费用上升压力</a:t>
            </a:r>
            <a:endParaRPr lang="en-US" altLang="zh-CN" sz="1200" i="1" dirty="0">
              <a:latin typeface="微软雅黑" pitchFamily="34" charset="-122"/>
              <a:ea typeface="微软雅黑" pitchFamily="34" charset="-122"/>
            </a:endParaRPr>
          </a:p>
        </p:txBody>
      </p:sp>
      <p:sp>
        <p:nvSpPr>
          <p:cNvPr id="15" name="矩形 14"/>
          <p:cNvSpPr/>
          <p:nvPr/>
        </p:nvSpPr>
        <p:spPr>
          <a:xfrm>
            <a:off x="596356" y="2983791"/>
            <a:ext cx="4574576" cy="277739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r>
              <a:rPr lang="zh-CN" altLang="en-US" sz="1350" b="1">
                <a:solidFill>
                  <a:schemeClr val="accent5"/>
                </a:solidFill>
                <a:latin typeface="微软雅黑" pitchFamily="34" charset="-122"/>
                <a:ea typeface="微软雅黑" pitchFamily="34" charset="-122"/>
              </a:rPr>
              <a:t>容器和虚拟机组合云服务对接</a:t>
            </a:r>
            <a:r>
              <a:rPr lang="zh-CN" altLang="en-US" sz="1350" b="1" dirty="0">
                <a:solidFill>
                  <a:schemeClr val="accent5"/>
                </a:solidFill>
                <a:latin typeface="微软雅黑" pitchFamily="34" charset="-122"/>
                <a:ea typeface="微软雅黑" pitchFamily="34" charset="-122"/>
              </a:rPr>
              <a:t>弹性大数据</a:t>
            </a:r>
            <a:endParaRPr lang="en-US" altLang="zh-CN" sz="1350" b="1" dirty="0">
              <a:solidFill>
                <a:schemeClr val="accent5"/>
              </a:solidFill>
              <a:latin typeface="微软雅黑" pitchFamily="34" charset="-122"/>
              <a:ea typeface="微软雅黑" pitchFamily="34" charset="-122"/>
            </a:endParaRPr>
          </a:p>
          <a:p>
            <a:endParaRPr lang="en-US" altLang="zh-CN" sz="1200" dirty="0">
              <a:latin typeface="微软雅黑" pitchFamily="34" charset="-122"/>
              <a:ea typeface="微软雅黑" pitchFamily="34" charset="-122"/>
            </a:endParaRPr>
          </a:p>
          <a:p>
            <a:r>
              <a:rPr lang="zh-CN" altLang="en-US" sz="1200" dirty="0">
                <a:latin typeface="微软雅黑" pitchFamily="34" charset="-122"/>
                <a:ea typeface="微软雅黑" pitchFamily="34" charset="-122"/>
              </a:rPr>
              <a:t>轻元科技帮助客户将原有的无状态应用迁移到容器集群管理平台上，将部分数据库迁移到</a:t>
            </a:r>
            <a:r>
              <a:rPr lang="en-US" altLang="zh-CN" sz="1200" dirty="0">
                <a:latin typeface="微软雅黑" pitchFamily="34" charset="-122"/>
                <a:ea typeface="微软雅黑" pitchFamily="34" charset="-122"/>
              </a:rPr>
              <a:t>MySQL</a:t>
            </a:r>
            <a:r>
              <a:rPr lang="zh-CN" altLang="en-US" sz="1200" dirty="0">
                <a:latin typeface="微软雅黑" pitchFamily="34" charset="-122"/>
                <a:ea typeface="微软雅黑" pitchFamily="34" charset="-122"/>
              </a:rPr>
              <a:t>和</a:t>
            </a:r>
            <a:r>
              <a:rPr lang="en-US" altLang="zh-CN" sz="1200" dirty="0">
                <a:latin typeface="微软雅黑" pitchFamily="34" charset="-122"/>
                <a:ea typeface="微软雅黑" pitchFamily="34" charset="-122"/>
              </a:rPr>
              <a:t>MongoDB</a:t>
            </a:r>
            <a:r>
              <a:rPr lang="zh-CN" altLang="en-US" sz="1200" dirty="0">
                <a:latin typeface="微软雅黑" pitchFamily="34" charset="-122"/>
                <a:ea typeface="微软雅黑" pitchFamily="34" charset="-122"/>
              </a:rPr>
              <a:t>，设备信息仍然留用</a:t>
            </a:r>
            <a:r>
              <a:rPr lang="en-US" altLang="zh-CN" sz="1200" dirty="0">
                <a:latin typeface="微软雅黑" pitchFamily="34" charset="-122"/>
                <a:ea typeface="微软雅黑" pitchFamily="34" charset="-122"/>
              </a:rPr>
              <a:t>Oracle</a:t>
            </a:r>
            <a:r>
              <a:rPr lang="zh-CN" altLang="en-US" sz="1200" dirty="0">
                <a:latin typeface="微软雅黑" pitchFamily="34" charset="-122"/>
                <a:ea typeface="微软雅黑" pitchFamily="34" charset="-122"/>
              </a:rPr>
              <a:t>数据库；将原有的软件包和历史日志存储迁移到了</a:t>
            </a:r>
            <a:r>
              <a:rPr lang="en-US" altLang="zh-CN" sz="1200" dirty="0">
                <a:latin typeface="微软雅黑" pitchFamily="34" charset="-122"/>
                <a:ea typeface="微软雅黑" pitchFamily="34" charset="-122"/>
              </a:rPr>
              <a:t>Swift</a:t>
            </a:r>
            <a:r>
              <a:rPr lang="zh-CN" altLang="en-US" sz="1200" dirty="0">
                <a:latin typeface="微软雅黑" pitchFamily="34" charset="-122"/>
                <a:ea typeface="微软雅黑" pitchFamily="34" charset="-122"/>
              </a:rPr>
              <a:t>对象存储上，并将弹性大数据分析平台与日志存储对接。</a:t>
            </a:r>
            <a:endParaRPr lang="en-US" altLang="zh-CN" sz="1200" dirty="0">
              <a:latin typeface="微软雅黑" pitchFamily="34" charset="-122"/>
              <a:ea typeface="微软雅黑" pitchFamily="34" charset="-122"/>
            </a:endParaRPr>
          </a:p>
          <a:p>
            <a:endParaRPr lang="en-US" altLang="zh-CN" sz="1350" dirty="0">
              <a:latin typeface="微软雅黑" pitchFamily="34" charset="-122"/>
              <a:ea typeface="微软雅黑" pitchFamily="34" charset="-122"/>
            </a:endParaRPr>
          </a:p>
          <a:p>
            <a:r>
              <a:rPr lang="zh-CN" altLang="en-US" sz="1350" b="1" dirty="0">
                <a:solidFill>
                  <a:schemeClr val="accent5"/>
                </a:solidFill>
                <a:latin typeface="微软雅黑" pitchFamily="34" charset="-122"/>
                <a:ea typeface="微软雅黑" pitchFamily="34" charset="-122"/>
              </a:rPr>
              <a:t>客户获得的收益</a:t>
            </a:r>
            <a:endParaRPr lang="en-US" altLang="zh-CN" sz="1350" b="1" dirty="0">
              <a:solidFill>
                <a:schemeClr val="accent5"/>
              </a:solidFill>
              <a:latin typeface="微软雅黑" pitchFamily="34" charset="-122"/>
              <a:ea typeface="微软雅黑" pitchFamily="34" charset="-122"/>
            </a:endParaRPr>
          </a:p>
          <a:p>
            <a:endParaRPr lang="en-US" altLang="zh-CN" sz="1350" dirty="0">
              <a:latin typeface="微软雅黑" pitchFamily="34" charset="-122"/>
              <a:ea typeface="微软雅黑" pitchFamily="34" charset="-122"/>
            </a:endParaRPr>
          </a:p>
          <a:p>
            <a:pPr marL="214313" indent="-214313">
              <a:buFont typeface="Arial" pitchFamily="34" charset="0"/>
              <a:buChar char="•"/>
            </a:pPr>
            <a:r>
              <a:rPr lang="zh-CN" altLang="en-US" sz="1200" dirty="0">
                <a:latin typeface="微软雅黑" pitchFamily="34" charset="-122"/>
                <a:ea typeface="微软雅黑" pitchFamily="34" charset="-122"/>
              </a:rPr>
              <a:t>实现了无状态应用的容器化，大大降低资源使用率，降低软硬件费用。</a:t>
            </a:r>
            <a:endParaRPr lang="en-US" altLang="zh-CN" sz="1200" dirty="0">
              <a:latin typeface="微软雅黑" pitchFamily="34" charset="-122"/>
              <a:ea typeface="微软雅黑" pitchFamily="34" charset="-122"/>
            </a:endParaRPr>
          </a:p>
          <a:p>
            <a:pPr marL="214313" indent="-214313">
              <a:buFont typeface="Arial" pitchFamily="34" charset="0"/>
              <a:buChar char="•"/>
            </a:pPr>
            <a:r>
              <a:rPr lang="zh-CN" altLang="en-US" sz="1200" dirty="0">
                <a:latin typeface="微软雅黑" pitchFamily="34" charset="-122"/>
                <a:ea typeface="微软雅黑" pitchFamily="34" charset="-122"/>
              </a:rPr>
              <a:t>验证实现了逐步去</a:t>
            </a:r>
            <a:r>
              <a:rPr lang="en-US" altLang="zh-CN" sz="1200" dirty="0">
                <a:latin typeface="微软雅黑" pitchFamily="34" charset="-122"/>
                <a:ea typeface="微软雅黑" pitchFamily="34" charset="-122"/>
              </a:rPr>
              <a:t>IoE</a:t>
            </a:r>
            <a:r>
              <a:rPr lang="zh-CN" altLang="en-US" sz="1200" dirty="0">
                <a:latin typeface="微软雅黑" pitchFamily="34" charset="-122"/>
                <a:ea typeface="微软雅黑" pitchFamily="34" charset="-122"/>
              </a:rPr>
              <a:t>的流程和架构设计。</a:t>
            </a:r>
            <a:endParaRPr lang="en-US" altLang="zh-CN" sz="1200" dirty="0">
              <a:latin typeface="微软雅黑" pitchFamily="34" charset="-122"/>
              <a:ea typeface="微软雅黑" pitchFamily="34" charset="-122"/>
            </a:endParaRPr>
          </a:p>
          <a:p>
            <a:pPr marL="214313" indent="-214313">
              <a:buFont typeface="Arial" pitchFamily="34" charset="0"/>
              <a:buChar char="•"/>
            </a:pPr>
            <a:r>
              <a:rPr lang="zh-CN" altLang="en-US" sz="1200" dirty="0">
                <a:latin typeface="微软雅黑" pitchFamily="34" charset="-122"/>
                <a:ea typeface="微软雅黑" pitchFamily="34" charset="-122"/>
              </a:rPr>
              <a:t>文件存储迁移到了对象存储，大大降低平均单位存储费用。</a:t>
            </a:r>
            <a:endParaRPr lang="en-US" altLang="zh-CN" sz="1200" dirty="0">
              <a:latin typeface="微软雅黑" pitchFamily="34" charset="-122"/>
              <a:ea typeface="微软雅黑" pitchFamily="34" charset="-122"/>
            </a:endParaRPr>
          </a:p>
          <a:p>
            <a:pPr marL="214313" indent="-214313">
              <a:buFont typeface="Arial" pitchFamily="34" charset="0"/>
              <a:buChar char="•"/>
            </a:pPr>
            <a:r>
              <a:rPr lang="zh-CN" altLang="en-US" sz="1200" dirty="0">
                <a:latin typeface="微软雅黑" pitchFamily="34" charset="-122"/>
                <a:ea typeface="微软雅黑" pitchFamily="34" charset="-122"/>
              </a:rPr>
              <a:t>实现了监控日志存储与弹性大数据平台的对接。</a:t>
            </a:r>
            <a:endParaRPr lang="en-US" altLang="zh-CN" sz="1200" dirty="0">
              <a:latin typeface="微软雅黑" pitchFamily="34" charset="-122"/>
              <a:ea typeface="微软雅黑" pitchFamily="34" charset="-122"/>
            </a:endParaRPr>
          </a:p>
        </p:txBody>
      </p:sp>
      <p:grpSp>
        <p:nvGrpSpPr>
          <p:cNvPr id="9" name="组合 8"/>
          <p:cNvGrpSpPr/>
          <p:nvPr/>
        </p:nvGrpSpPr>
        <p:grpSpPr>
          <a:xfrm>
            <a:off x="5443910" y="3278317"/>
            <a:ext cx="3192006" cy="2223236"/>
            <a:chOff x="7258546" y="3478609"/>
            <a:chExt cx="4256008" cy="2964315"/>
          </a:xfrm>
        </p:grpSpPr>
        <p:sp>
          <p:nvSpPr>
            <p:cNvPr id="17" name="文本框 16"/>
            <p:cNvSpPr txBox="1"/>
            <p:nvPr/>
          </p:nvSpPr>
          <p:spPr>
            <a:xfrm>
              <a:off x="7964201" y="6042815"/>
              <a:ext cx="2868503" cy="400109"/>
            </a:xfrm>
            <a:prstGeom prst="rect">
              <a:avLst/>
            </a:prstGeom>
            <a:noFill/>
          </p:spPr>
          <p:txBody>
            <a:bodyPr wrap="square" rtlCol="0">
              <a:spAutoFit/>
            </a:bodyPr>
            <a:lstStyle/>
            <a:p>
              <a:pPr algn="ctr"/>
              <a:r>
                <a:rPr lang="zh-CN" altLang="en-US" sz="1350" b="1" dirty="0">
                  <a:solidFill>
                    <a:schemeClr val="accent5"/>
                  </a:solidFill>
                  <a:latin typeface="微软雅黑" pitchFamily="34" charset="-122"/>
                  <a:ea typeface="微软雅黑" pitchFamily="34" charset="-122"/>
                </a:rPr>
                <a:t>系统构架概况</a:t>
              </a:r>
              <a:endParaRPr lang="en-US" sz="1350" b="1" dirty="0">
                <a:solidFill>
                  <a:schemeClr val="accent5"/>
                </a:solidFill>
                <a:latin typeface="微软雅黑" pitchFamily="34" charset="-122"/>
                <a:ea typeface="微软雅黑" pitchFamily="34" charset="-122"/>
              </a:endParaRPr>
            </a:p>
          </p:txBody>
        </p:sp>
        <p:sp>
          <p:nvSpPr>
            <p:cNvPr id="6" name="矩形 5"/>
            <p:cNvSpPr/>
            <p:nvPr/>
          </p:nvSpPr>
          <p:spPr bwMode="auto">
            <a:xfrm>
              <a:off x="7265455" y="4775606"/>
              <a:ext cx="1541525" cy="519205"/>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eaLnBrk="1" hangingPunct="1">
                <a:buFont typeface="Arial" pitchFamily="34" charset="0"/>
                <a:buNone/>
                <a:defRPr/>
              </a:pPr>
              <a:endParaRPr lang="en-US" altLang="zh-CN" sz="1350" b="1" noProof="1">
                <a:solidFill>
                  <a:schemeClr val="tx1"/>
                </a:solidFill>
                <a:latin typeface="微软雅黑" pitchFamily="34" charset="-122"/>
                <a:ea typeface="微软雅黑" pitchFamily="34" charset="-122"/>
              </a:endParaRPr>
            </a:p>
          </p:txBody>
        </p:sp>
        <p:sp>
          <p:nvSpPr>
            <p:cNvPr id="11" name="矩形 10"/>
            <p:cNvSpPr/>
            <p:nvPr/>
          </p:nvSpPr>
          <p:spPr bwMode="auto">
            <a:xfrm>
              <a:off x="8855896" y="4132318"/>
              <a:ext cx="2658657" cy="558764"/>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buFont typeface="Arial" pitchFamily="34" charset="0"/>
                <a:buNone/>
                <a:defRPr/>
              </a:pPr>
              <a:endParaRPr lang="en-US" altLang="zh-CN" sz="1350" b="1" noProof="1">
                <a:solidFill>
                  <a:schemeClr val="tx1"/>
                </a:solidFill>
                <a:latin typeface="微软雅黑" pitchFamily="34" charset="-122"/>
                <a:ea typeface="微软雅黑" pitchFamily="34" charset="-122"/>
              </a:endParaRPr>
            </a:p>
          </p:txBody>
        </p:sp>
        <p:sp>
          <p:nvSpPr>
            <p:cNvPr id="12" name="矩形 11"/>
            <p:cNvSpPr/>
            <p:nvPr/>
          </p:nvSpPr>
          <p:spPr bwMode="auto">
            <a:xfrm>
              <a:off x="7265455" y="3509451"/>
              <a:ext cx="4249099" cy="58116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endParaRPr lang="en-US" altLang="zh-CN" sz="1350" b="1" noProof="1">
                <a:solidFill>
                  <a:schemeClr val="tx1"/>
                </a:solidFill>
                <a:latin typeface="微软雅黑" pitchFamily="34" charset="-122"/>
                <a:ea typeface="微软雅黑" pitchFamily="34" charset="-122"/>
              </a:endParaRPr>
            </a:p>
          </p:txBody>
        </p:sp>
        <p:sp>
          <p:nvSpPr>
            <p:cNvPr id="20" name="矩形 19"/>
            <p:cNvSpPr/>
            <p:nvPr/>
          </p:nvSpPr>
          <p:spPr bwMode="auto">
            <a:xfrm>
              <a:off x="8864394" y="4774618"/>
              <a:ext cx="1545967" cy="514373"/>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eaLnBrk="1" hangingPunct="1">
                <a:buFont typeface="Arial" pitchFamily="34" charset="0"/>
                <a:buNone/>
                <a:defRPr/>
              </a:pPr>
              <a:r>
                <a:rPr lang="en-US" altLang="zh-CN" sz="1350" b="1" noProof="1">
                  <a:solidFill>
                    <a:schemeClr val="tx1"/>
                  </a:solidFill>
                  <a:latin typeface="微软雅黑" pitchFamily="34" charset="-122"/>
                  <a:ea typeface="微软雅黑" pitchFamily="34" charset="-122"/>
                </a:rPr>
                <a:t> </a:t>
              </a:r>
            </a:p>
          </p:txBody>
        </p:sp>
        <p:sp>
          <p:nvSpPr>
            <p:cNvPr id="22" name="矩形 21"/>
            <p:cNvSpPr/>
            <p:nvPr/>
          </p:nvSpPr>
          <p:spPr bwMode="auto">
            <a:xfrm>
              <a:off x="7258546" y="5415729"/>
              <a:ext cx="4256007" cy="558765"/>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eaLnBrk="1" hangingPunct="1">
                <a:buFont typeface="Arial" pitchFamily="34" charset="0"/>
                <a:buNone/>
                <a:defRPr/>
              </a:pPr>
              <a:endParaRPr lang="en-US" altLang="zh-CN" sz="1350" b="1" noProof="1">
                <a:solidFill>
                  <a:schemeClr val="tx1"/>
                </a:solidFill>
                <a:latin typeface="微软雅黑" pitchFamily="34" charset="-122"/>
                <a:ea typeface="微软雅黑" pitchFamily="34" charset="-122"/>
              </a:endParaRPr>
            </a:p>
          </p:txBody>
        </p:sp>
        <p:sp>
          <p:nvSpPr>
            <p:cNvPr id="23" name="文本框 73"/>
            <p:cNvSpPr txBox="1">
              <a:spLocks noChangeArrowheads="1"/>
            </p:cNvSpPr>
            <p:nvPr/>
          </p:nvSpPr>
          <p:spPr bwMode="auto">
            <a:xfrm>
              <a:off x="8969883" y="5556376"/>
              <a:ext cx="109902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30000"/>
                </a:lnSpc>
                <a:spcBef>
                  <a:spcPct val="0"/>
                </a:spcBef>
                <a:buFontTx/>
                <a:buNone/>
              </a:pPr>
              <a:r>
                <a:rPr lang="zh-CN" altLang="en-US" sz="750" b="1" dirty="0">
                  <a:ea typeface="微软雅黑" pitchFamily="34" charset="-122"/>
                </a:rPr>
                <a:t>标准</a:t>
              </a:r>
              <a:r>
                <a:rPr lang="en-US" altLang="zh-CN" sz="750" b="1" dirty="0">
                  <a:ea typeface="微软雅黑" pitchFamily="34" charset="-122"/>
                </a:rPr>
                <a:t>x86</a:t>
              </a:r>
              <a:r>
                <a:rPr lang="zh-CN" altLang="en-US" sz="750" b="1" dirty="0">
                  <a:ea typeface="微软雅黑" pitchFamily="34" charset="-122"/>
                </a:rPr>
                <a:t>服务器</a:t>
              </a:r>
            </a:p>
          </p:txBody>
        </p:sp>
        <p:sp>
          <p:nvSpPr>
            <p:cNvPr id="24" name="矩形 23"/>
            <p:cNvSpPr/>
            <p:nvPr/>
          </p:nvSpPr>
          <p:spPr bwMode="auto">
            <a:xfrm>
              <a:off x="7348248" y="5004591"/>
              <a:ext cx="634376" cy="245511"/>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zh-CN" altLang="en-US" sz="600" b="1" noProof="1">
                  <a:solidFill>
                    <a:schemeClr val="tx1"/>
                  </a:solidFill>
                  <a:latin typeface="微软雅黑" pitchFamily="34" charset="-122"/>
                  <a:ea typeface="微软雅黑" pitchFamily="34" charset="-122"/>
                </a:rPr>
                <a:t>多版本</a:t>
              </a:r>
              <a:endParaRPr lang="en-US" altLang="zh-CN" sz="600" b="1" noProof="1">
                <a:solidFill>
                  <a:schemeClr val="tx1"/>
                </a:solidFill>
                <a:latin typeface="微软雅黑" pitchFamily="34" charset="-122"/>
                <a:ea typeface="微软雅黑" pitchFamily="34" charset="-122"/>
              </a:endParaRPr>
            </a:p>
            <a:p>
              <a:pPr algn="ctr" eaLnBrk="1" hangingPunct="1">
                <a:buFont typeface="Arial" pitchFamily="34" charset="0"/>
                <a:buNone/>
                <a:defRPr/>
              </a:pPr>
              <a:r>
                <a:rPr lang="zh-CN" altLang="en-US" sz="600" b="1" noProof="1">
                  <a:solidFill>
                    <a:schemeClr val="tx1"/>
                  </a:solidFill>
                  <a:latin typeface="微软雅黑" pitchFamily="34" charset="-122"/>
                  <a:ea typeface="微软雅黑" pitchFamily="34" charset="-122"/>
                </a:rPr>
                <a:t>软件包</a:t>
              </a:r>
              <a:endParaRPr lang="en-US" altLang="zh-CN" sz="600" b="1" noProof="1">
                <a:solidFill>
                  <a:schemeClr val="tx1"/>
                </a:solidFill>
                <a:latin typeface="微软雅黑" pitchFamily="34" charset="-122"/>
                <a:ea typeface="微软雅黑" pitchFamily="34" charset="-122"/>
              </a:endParaRPr>
            </a:p>
          </p:txBody>
        </p:sp>
        <p:sp>
          <p:nvSpPr>
            <p:cNvPr id="35" name="文本框 73"/>
            <p:cNvSpPr txBox="1">
              <a:spLocks noChangeArrowheads="1"/>
            </p:cNvSpPr>
            <p:nvPr/>
          </p:nvSpPr>
          <p:spPr bwMode="auto">
            <a:xfrm>
              <a:off x="7543867" y="4747353"/>
              <a:ext cx="106695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30000"/>
                </a:lnSpc>
                <a:spcBef>
                  <a:spcPct val="0"/>
                </a:spcBef>
                <a:buFontTx/>
                <a:buNone/>
              </a:pPr>
              <a:r>
                <a:rPr lang="en-US" altLang="zh-CN" sz="750" b="1" dirty="0">
                  <a:ea typeface="微软雅黑" pitchFamily="34" charset="-122"/>
                </a:rPr>
                <a:t>Swift</a:t>
              </a:r>
              <a:r>
                <a:rPr lang="zh-CN" altLang="en-US" sz="750" b="1" dirty="0">
                  <a:ea typeface="微软雅黑" pitchFamily="34" charset="-122"/>
                </a:rPr>
                <a:t>对象存储</a:t>
              </a:r>
            </a:p>
          </p:txBody>
        </p:sp>
        <p:sp>
          <p:nvSpPr>
            <p:cNvPr id="36" name="文本框 73"/>
            <p:cNvSpPr txBox="1">
              <a:spLocks noChangeArrowheads="1"/>
            </p:cNvSpPr>
            <p:nvPr/>
          </p:nvSpPr>
          <p:spPr bwMode="auto">
            <a:xfrm>
              <a:off x="9338247" y="4734786"/>
              <a:ext cx="63094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30000"/>
                </a:lnSpc>
                <a:spcBef>
                  <a:spcPct val="0"/>
                </a:spcBef>
                <a:buFontTx/>
                <a:buNone/>
              </a:pPr>
              <a:r>
                <a:rPr lang="zh-CN" altLang="en-US" sz="750" b="1" dirty="0">
                  <a:ea typeface="微软雅黑" pitchFamily="34" charset="-122"/>
                </a:rPr>
                <a:t>虚拟机</a:t>
              </a:r>
            </a:p>
          </p:txBody>
        </p:sp>
        <p:sp>
          <p:nvSpPr>
            <p:cNvPr id="37" name="矩形 36"/>
            <p:cNvSpPr/>
            <p:nvPr/>
          </p:nvSpPr>
          <p:spPr bwMode="auto">
            <a:xfrm>
              <a:off x="8918552" y="4992761"/>
              <a:ext cx="652926" cy="228914"/>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en-US" altLang="zh-CN" sz="600" b="1" noProof="1">
                  <a:solidFill>
                    <a:schemeClr val="tx1"/>
                  </a:solidFill>
                  <a:latin typeface="微软雅黑" pitchFamily="34" charset="-122"/>
                  <a:ea typeface="微软雅黑" pitchFamily="34" charset="-122"/>
                </a:rPr>
                <a:t>MySQL</a:t>
              </a:r>
            </a:p>
          </p:txBody>
        </p:sp>
        <p:sp>
          <p:nvSpPr>
            <p:cNvPr id="39" name="矩形 38"/>
            <p:cNvSpPr/>
            <p:nvPr/>
          </p:nvSpPr>
          <p:spPr bwMode="auto">
            <a:xfrm>
              <a:off x="9641500" y="4991376"/>
              <a:ext cx="715768" cy="230299"/>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en-US" altLang="zh-CN" sz="600" b="1" noProof="1">
                  <a:solidFill>
                    <a:schemeClr val="tx1"/>
                  </a:solidFill>
                  <a:latin typeface="微软雅黑" pitchFamily="34" charset="-122"/>
                  <a:ea typeface="微软雅黑" pitchFamily="34" charset="-122"/>
                </a:rPr>
                <a:t>MongoDB</a:t>
              </a:r>
            </a:p>
          </p:txBody>
        </p:sp>
        <p:grpSp>
          <p:nvGrpSpPr>
            <p:cNvPr id="7" name="组合 6"/>
            <p:cNvGrpSpPr/>
            <p:nvPr/>
          </p:nvGrpSpPr>
          <p:grpSpPr>
            <a:xfrm>
              <a:off x="7265456" y="4102914"/>
              <a:ext cx="1541524" cy="588168"/>
              <a:chOff x="7265879" y="4102914"/>
              <a:chExt cx="1705347" cy="588168"/>
            </a:xfrm>
          </p:grpSpPr>
          <p:sp>
            <p:nvSpPr>
              <p:cNvPr id="8" name="矩形 7"/>
              <p:cNvSpPr/>
              <p:nvPr/>
            </p:nvSpPr>
            <p:spPr bwMode="auto">
              <a:xfrm>
                <a:off x="7265879" y="4132318"/>
                <a:ext cx="1705347" cy="558764"/>
              </a:xfrm>
              <a:prstGeom prst="rect">
                <a:avLst/>
              </a:prstGeom>
            </p:spPr>
            <p:style>
              <a:lnRef idx="2">
                <a:schemeClr val="accent4"/>
              </a:lnRef>
              <a:fillRef idx="1">
                <a:schemeClr val="lt1"/>
              </a:fillRef>
              <a:effectRef idx="0">
                <a:schemeClr val="accent4"/>
              </a:effectRef>
              <a:fontRef idx="minor">
                <a:schemeClr val="dk1"/>
              </a:fontRef>
            </p:style>
            <p:txBody>
              <a:bodyPr anchor="ctr"/>
              <a:lstStyle/>
              <a:p>
                <a:pPr algn="ctr" eaLnBrk="1" hangingPunct="1">
                  <a:buFont typeface="Arial" pitchFamily="34" charset="0"/>
                  <a:buNone/>
                  <a:defRPr/>
                </a:pPr>
                <a:endParaRPr lang="zh-CN" altLang="en-US" sz="1350" b="1" noProof="1">
                  <a:solidFill>
                    <a:schemeClr val="tx1"/>
                  </a:solidFill>
                  <a:latin typeface="微软雅黑" pitchFamily="34" charset="-122"/>
                  <a:ea typeface="微软雅黑" pitchFamily="34" charset="-122"/>
                </a:endParaRPr>
              </a:p>
            </p:txBody>
          </p:sp>
          <p:sp>
            <p:nvSpPr>
              <p:cNvPr id="40" name="文本框 73"/>
              <p:cNvSpPr txBox="1">
                <a:spLocks noChangeArrowheads="1"/>
              </p:cNvSpPr>
              <p:nvPr/>
            </p:nvSpPr>
            <p:spPr bwMode="auto">
              <a:xfrm>
                <a:off x="7557341" y="4102914"/>
                <a:ext cx="131275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30000"/>
                  </a:lnSpc>
                  <a:spcBef>
                    <a:spcPct val="0"/>
                  </a:spcBef>
                  <a:buFontTx/>
                  <a:buNone/>
                </a:pPr>
                <a:r>
                  <a:rPr lang="en-US" altLang="zh-CN" sz="750" b="1" dirty="0">
                    <a:ea typeface="微软雅黑" pitchFamily="34" charset="-122"/>
                  </a:rPr>
                  <a:t>Sahara/Hadoop</a:t>
                </a:r>
                <a:endParaRPr lang="zh-CN" altLang="en-US" sz="750" b="1" dirty="0">
                  <a:ea typeface="微软雅黑" pitchFamily="34" charset="-122"/>
                </a:endParaRPr>
              </a:p>
            </p:txBody>
          </p:sp>
          <p:sp>
            <p:nvSpPr>
              <p:cNvPr id="42" name="矩形 41"/>
              <p:cNvSpPr/>
              <p:nvPr/>
            </p:nvSpPr>
            <p:spPr bwMode="auto">
              <a:xfrm>
                <a:off x="7560072" y="4372487"/>
                <a:ext cx="1171075" cy="254395"/>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zh-CN" altLang="en-US" sz="600" b="1" noProof="1">
                    <a:solidFill>
                      <a:schemeClr val="tx1"/>
                    </a:solidFill>
                    <a:latin typeface="微软雅黑" pitchFamily="34" charset="-122"/>
                    <a:ea typeface="微软雅黑" pitchFamily="34" charset="-122"/>
                  </a:rPr>
                  <a:t>监控日志分析</a:t>
                </a:r>
                <a:endParaRPr lang="en-US" altLang="zh-CN" sz="600" b="1" noProof="1">
                  <a:solidFill>
                    <a:schemeClr val="tx1"/>
                  </a:solidFill>
                  <a:latin typeface="微软雅黑" pitchFamily="34" charset="-122"/>
                  <a:ea typeface="微软雅黑" pitchFamily="34" charset="-122"/>
                </a:endParaRPr>
              </a:p>
            </p:txBody>
          </p:sp>
        </p:grpSp>
        <p:sp>
          <p:nvSpPr>
            <p:cNvPr id="44" name="文本框 73"/>
            <p:cNvSpPr txBox="1">
              <a:spLocks noChangeArrowheads="1"/>
            </p:cNvSpPr>
            <p:nvPr/>
          </p:nvSpPr>
          <p:spPr bwMode="auto">
            <a:xfrm>
              <a:off x="9893278" y="4074514"/>
              <a:ext cx="75918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30000"/>
                </a:lnSpc>
                <a:spcBef>
                  <a:spcPct val="0"/>
                </a:spcBef>
                <a:buFontTx/>
                <a:buNone/>
              </a:pPr>
              <a:r>
                <a:rPr lang="zh-CN" altLang="en-US" sz="750" b="1" dirty="0">
                  <a:ea typeface="微软雅黑" pitchFamily="34" charset="-122"/>
                </a:rPr>
                <a:t>容器集群</a:t>
              </a:r>
            </a:p>
          </p:txBody>
        </p:sp>
        <p:sp>
          <p:nvSpPr>
            <p:cNvPr id="49" name="文本框 73"/>
            <p:cNvSpPr txBox="1">
              <a:spLocks noChangeArrowheads="1"/>
            </p:cNvSpPr>
            <p:nvPr/>
          </p:nvSpPr>
          <p:spPr bwMode="auto">
            <a:xfrm>
              <a:off x="9057893" y="3478609"/>
              <a:ext cx="75918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30000"/>
                </a:lnSpc>
                <a:spcBef>
                  <a:spcPct val="0"/>
                </a:spcBef>
                <a:buFontTx/>
                <a:buNone/>
              </a:pPr>
              <a:r>
                <a:rPr lang="zh-CN" altLang="en-US" sz="750" b="1" dirty="0">
                  <a:ea typeface="微软雅黑" pitchFamily="34" charset="-122"/>
                </a:rPr>
                <a:t>容器集群</a:t>
              </a:r>
            </a:p>
          </p:txBody>
        </p:sp>
        <p:sp>
          <p:nvSpPr>
            <p:cNvPr id="50" name="矩形 49"/>
            <p:cNvSpPr/>
            <p:nvPr/>
          </p:nvSpPr>
          <p:spPr bwMode="auto">
            <a:xfrm>
              <a:off x="7614834" y="3784998"/>
              <a:ext cx="1515147" cy="245511"/>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en-US" altLang="zh-CN" sz="600" b="1" noProof="1">
                  <a:solidFill>
                    <a:schemeClr val="tx1"/>
                  </a:solidFill>
                  <a:latin typeface="微软雅黑" pitchFamily="34" charset="-122"/>
                  <a:ea typeface="微软雅黑" pitchFamily="34" charset="-122"/>
                </a:rPr>
                <a:t>Haproxy </a:t>
              </a:r>
              <a:r>
                <a:rPr lang="zh-CN" altLang="en-US" sz="600" b="1" noProof="1">
                  <a:solidFill>
                    <a:schemeClr val="tx1"/>
                  </a:solidFill>
                  <a:latin typeface="微软雅黑" pitchFamily="34" charset="-122"/>
                  <a:ea typeface="微软雅黑" pitchFamily="34" charset="-122"/>
                </a:rPr>
                <a:t>前端负载均衡</a:t>
              </a:r>
              <a:endParaRPr lang="en-US" altLang="zh-CN" sz="600" b="1" noProof="1">
                <a:solidFill>
                  <a:schemeClr val="tx1"/>
                </a:solidFill>
                <a:latin typeface="微软雅黑" pitchFamily="34" charset="-122"/>
                <a:ea typeface="微软雅黑" pitchFamily="34" charset="-122"/>
              </a:endParaRPr>
            </a:p>
          </p:txBody>
        </p:sp>
        <p:sp>
          <p:nvSpPr>
            <p:cNvPr id="51" name="矩形 50"/>
            <p:cNvSpPr/>
            <p:nvPr/>
          </p:nvSpPr>
          <p:spPr bwMode="auto">
            <a:xfrm>
              <a:off x="9649900" y="3782090"/>
              <a:ext cx="1515147" cy="245511"/>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en-US" altLang="zh-CN" sz="600" b="1" noProof="1">
                  <a:solidFill>
                    <a:schemeClr val="tx1"/>
                  </a:solidFill>
                  <a:latin typeface="微软雅黑" pitchFamily="34" charset="-122"/>
                  <a:ea typeface="微软雅黑" pitchFamily="34" charset="-122"/>
                </a:rPr>
                <a:t>Haproxy </a:t>
              </a:r>
              <a:r>
                <a:rPr lang="zh-CN" altLang="en-US" sz="600" b="1" noProof="1">
                  <a:solidFill>
                    <a:schemeClr val="tx1"/>
                  </a:solidFill>
                  <a:latin typeface="微软雅黑" pitchFamily="34" charset="-122"/>
                  <a:ea typeface="微软雅黑" pitchFamily="34" charset="-122"/>
                </a:rPr>
                <a:t>前端负载均衡</a:t>
              </a:r>
              <a:endParaRPr lang="en-US" altLang="zh-CN" sz="600" b="1" noProof="1">
                <a:solidFill>
                  <a:schemeClr val="tx1"/>
                </a:solidFill>
                <a:latin typeface="微软雅黑" pitchFamily="34" charset="-122"/>
                <a:ea typeface="微软雅黑" pitchFamily="34" charset="-122"/>
              </a:endParaRPr>
            </a:p>
          </p:txBody>
        </p:sp>
        <p:sp>
          <p:nvSpPr>
            <p:cNvPr id="34" name="矩形 33"/>
            <p:cNvSpPr/>
            <p:nvPr/>
          </p:nvSpPr>
          <p:spPr bwMode="auto">
            <a:xfrm>
              <a:off x="8065417" y="5004591"/>
              <a:ext cx="673282" cy="245511"/>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zh-CN" altLang="en-US" sz="600" b="1" noProof="1">
                  <a:solidFill>
                    <a:schemeClr val="tx1"/>
                  </a:solidFill>
                  <a:latin typeface="微软雅黑" pitchFamily="34" charset="-122"/>
                  <a:ea typeface="微软雅黑" pitchFamily="34" charset="-122"/>
                </a:rPr>
                <a:t>监控日志</a:t>
              </a:r>
              <a:endParaRPr lang="en-US" altLang="zh-CN" sz="600" b="1" noProof="1">
                <a:solidFill>
                  <a:schemeClr val="tx1"/>
                </a:solidFill>
                <a:latin typeface="微软雅黑" pitchFamily="34" charset="-122"/>
                <a:ea typeface="微软雅黑" pitchFamily="34" charset="-122"/>
              </a:endParaRPr>
            </a:p>
          </p:txBody>
        </p:sp>
        <p:sp>
          <p:nvSpPr>
            <p:cNvPr id="43" name="矩形 42"/>
            <p:cNvSpPr/>
            <p:nvPr/>
          </p:nvSpPr>
          <p:spPr bwMode="auto">
            <a:xfrm>
              <a:off x="10480383" y="4774618"/>
              <a:ext cx="1034170" cy="514373"/>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eaLnBrk="1" hangingPunct="1">
                <a:buFont typeface="Arial" pitchFamily="34" charset="0"/>
                <a:buNone/>
                <a:defRPr/>
              </a:pPr>
              <a:r>
                <a:rPr lang="en-US" altLang="zh-CN" sz="1350" b="1" noProof="1">
                  <a:solidFill>
                    <a:schemeClr val="tx1"/>
                  </a:solidFill>
                  <a:latin typeface="微软雅黑" pitchFamily="34" charset="-122"/>
                  <a:ea typeface="微软雅黑" pitchFamily="34" charset="-122"/>
                </a:rPr>
                <a:t> </a:t>
              </a:r>
              <a:r>
                <a:rPr lang="en-US" altLang="zh-CN" sz="900" b="1" noProof="1">
                  <a:solidFill>
                    <a:schemeClr val="tx1"/>
                  </a:solidFill>
                  <a:latin typeface="微软雅黑" pitchFamily="34" charset="-122"/>
                  <a:ea typeface="微软雅黑" pitchFamily="34" charset="-122"/>
                </a:rPr>
                <a:t>Oracle</a:t>
              </a:r>
            </a:p>
            <a:p>
              <a:pPr algn="ctr" eaLnBrk="1" hangingPunct="1">
                <a:buFont typeface="Arial" pitchFamily="34" charset="0"/>
                <a:buNone/>
                <a:defRPr/>
              </a:pPr>
              <a:r>
                <a:rPr lang="zh-CN" altLang="en-US" sz="900" b="1" noProof="1">
                  <a:solidFill>
                    <a:schemeClr val="tx1"/>
                  </a:solidFill>
                  <a:latin typeface="微软雅黑" pitchFamily="34" charset="-122"/>
                  <a:ea typeface="微软雅黑" pitchFamily="34" charset="-122"/>
                </a:rPr>
                <a:t>物理机</a:t>
              </a:r>
              <a:endParaRPr lang="en-US" altLang="zh-CN" sz="900" b="1" noProof="1">
                <a:solidFill>
                  <a:schemeClr val="tx1"/>
                </a:solidFill>
                <a:latin typeface="微软雅黑" pitchFamily="34" charset="-122"/>
                <a:ea typeface="微软雅黑" pitchFamily="34" charset="-122"/>
              </a:endParaRPr>
            </a:p>
          </p:txBody>
        </p:sp>
        <p:sp>
          <p:nvSpPr>
            <p:cNvPr id="52" name="矩形 51"/>
            <p:cNvSpPr/>
            <p:nvPr/>
          </p:nvSpPr>
          <p:spPr bwMode="auto">
            <a:xfrm>
              <a:off x="8915903" y="4358244"/>
              <a:ext cx="1148760" cy="279521"/>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zh-CN" altLang="en-US" sz="600" b="1" noProof="1">
                  <a:solidFill>
                    <a:schemeClr val="tx1"/>
                  </a:solidFill>
                  <a:latin typeface="微软雅黑" pitchFamily="34" charset="-122"/>
                  <a:ea typeface="微软雅黑" pitchFamily="34" charset="-122"/>
                </a:rPr>
                <a:t>监控报警管理应用</a:t>
              </a:r>
              <a:endParaRPr lang="en-US" altLang="zh-CN" sz="600" b="1" noProof="1">
                <a:solidFill>
                  <a:schemeClr val="tx1"/>
                </a:solidFill>
                <a:latin typeface="微软雅黑" pitchFamily="34" charset="-122"/>
                <a:ea typeface="微软雅黑" pitchFamily="34" charset="-122"/>
              </a:endParaRPr>
            </a:p>
            <a:p>
              <a:pPr algn="ctr" eaLnBrk="1" hangingPunct="1">
                <a:buFont typeface="Arial" pitchFamily="34" charset="0"/>
                <a:buNone/>
                <a:defRPr/>
              </a:pPr>
              <a:r>
                <a:rPr lang="en-US" altLang="zh-CN" sz="600" b="1" noProof="1">
                  <a:solidFill>
                    <a:schemeClr val="tx1"/>
                  </a:solidFill>
                  <a:latin typeface="微软雅黑" pitchFamily="34" charset="-122"/>
                  <a:ea typeface="微软雅黑" pitchFamily="34" charset="-122"/>
                </a:rPr>
                <a:t>Tomcat</a:t>
              </a:r>
            </a:p>
          </p:txBody>
        </p:sp>
        <p:sp>
          <p:nvSpPr>
            <p:cNvPr id="54" name="矩形 53"/>
            <p:cNvSpPr/>
            <p:nvPr/>
          </p:nvSpPr>
          <p:spPr bwMode="auto">
            <a:xfrm>
              <a:off x="10293247" y="4359637"/>
              <a:ext cx="1148760" cy="279521"/>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itchFamily="34" charset="0"/>
                <a:buNone/>
                <a:defRPr/>
              </a:pPr>
              <a:r>
                <a:rPr lang="zh-CN" altLang="en-US" sz="600" b="1" noProof="1">
                  <a:solidFill>
                    <a:schemeClr val="tx1"/>
                  </a:solidFill>
                  <a:latin typeface="微软雅黑" pitchFamily="34" charset="-122"/>
                  <a:ea typeface="微软雅黑" pitchFamily="34" charset="-122"/>
                </a:rPr>
                <a:t>日志管理应用</a:t>
              </a:r>
              <a:endParaRPr lang="en-US" altLang="zh-CN" sz="600" b="1" noProof="1">
                <a:solidFill>
                  <a:schemeClr val="tx1"/>
                </a:solidFill>
                <a:latin typeface="微软雅黑" pitchFamily="34" charset="-122"/>
                <a:ea typeface="微软雅黑" pitchFamily="34" charset="-122"/>
              </a:endParaRPr>
            </a:p>
            <a:p>
              <a:pPr algn="ctr" eaLnBrk="1" hangingPunct="1">
                <a:buFont typeface="Arial" pitchFamily="34" charset="0"/>
                <a:buNone/>
                <a:defRPr/>
              </a:pPr>
              <a:r>
                <a:rPr lang="en-US" altLang="zh-CN" sz="600" b="1" noProof="1">
                  <a:solidFill>
                    <a:schemeClr val="tx1"/>
                  </a:solidFill>
                  <a:latin typeface="微软雅黑" pitchFamily="34" charset="-122"/>
                  <a:ea typeface="微软雅黑" pitchFamily="34" charset="-122"/>
                </a:rPr>
                <a:t>Tomcat</a:t>
              </a:r>
            </a:p>
          </p:txBody>
        </p:sp>
      </p:grpSp>
      <p:grpSp>
        <p:nvGrpSpPr>
          <p:cNvPr id="33" name="组合 32"/>
          <p:cNvGrpSpPr/>
          <p:nvPr/>
        </p:nvGrpSpPr>
        <p:grpSpPr>
          <a:xfrm>
            <a:off x="692639" y="1298741"/>
            <a:ext cx="7315362" cy="589949"/>
            <a:chOff x="1159161" y="2742687"/>
            <a:chExt cx="9753816" cy="786599"/>
          </a:xfrm>
        </p:grpSpPr>
        <p:sp>
          <p:nvSpPr>
            <p:cNvPr id="38"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chemeClr val="accent5"/>
                  </a:solidFill>
                  <a:latin typeface="微软雅黑" pitchFamily="34" charset="-122"/>
                  <a:ea typeface="微软雅黑" pitchFamily="34" charset="-122"/>
                </a:rPr>
                <a:t>银行</a:t>
              </a:r>
              <a:r>
                <a:rPr lang="en-US" altLang="zh-CN" sz="2100" dirty="0">
                  <a:solidFill>
                    <a:schemeClr val="accent5"/>
                  </a:solidFill>
                  <a:latin typeface="微软雅黑" pitchFamily="34" charset="-122"/>
                  <a:ea typeface="微软雅黑" pitchFamily="34" charset="-122"/>
                </a:rPr>
                <a:t>IT</a:t>
              </a:r>
              <a:r>
                <a:rPr lang="zh-CN" altLang="en-US" sz="2100" dirty="0">
                  <a:solidFill>
                    <a:schemeClr val="accent5"/>
                  </a:solidFill>
                  <a:latin typeface="微软雅黑" pitchFamily="34" charset="-122"/>
                  <a:ea typeface="微软雅黑" pitchFamily="34" charset="-122"/>
                </a:rPr>
                <a:t>系统监控管理平台</a:t>
              </a:r>
              <a:endParaRPr lang="en-US" altLang="zh-CN" sz="2100" dirty="0">
                <a:solidFill>
                  <a:schemeClr val="accent5"/>
                </a:solidFill>
                <a:latin typeface="微软雅黑" pitchFamily="34" charset="-122"/>
                <a:ea typeface="微软雅黑" pitchFamily="34" charset="-122"/>
              </a:endParaRPr>
            </a:p>
          </p:txBody>
        </p:sp>
        <p:sp>
          <p:nvSpPr>
            <p:cNvPr id="41"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sp>
        <p:nvSpPr>
          <p:cNvPr id="2" name="灯片编号占位符 1"/>
          <p:cNvSpPr>
            <a:spLocks noGrp="1"/>
          </p:cNvSpPr>
          <p:nvPr>
            <p:ph type="sldNum" sz="quarter" idx="12"/>
          </p:nvPr>
        </p:nvSpPr>
        <p:spPr/>
        <p:txBody>
          <a:bodyPr/>
          <a:lstStyle/>
          <a:p>
            <a:fld id="{F0C4230D-70C8-46E4-BBB8-30515E12620A}" type="slidenum">
              <a:rPr lang="en-US" smtClean="0"/>
              <a:t>44</a:t>
            </a:fld>
            <a:endParaRPr lang="en-US"/>
          </a:p>
        </p:txBody>
      </p:sp>
      <p:pic>
        <p:nvPicPr>
          <p:cNvPr id="45" name="图片 44"/>
          <p:cNvPicPr>
            <a:picLocks noChangeAspect="1"/>
          </p:cNvPicPr>
          <p:nvPr/>
        </p:nvPicPr>
        <p:blipFill>
          <a:blip r:embed="rId2"/>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32234185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31008" y="1518790"/>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轻元数据中心操作系统的构建</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sp>
        <p:nvSpPr>
          <p:cNvPr id="21" name="内容占位符 4"/>
          <p:cNvSpPr>
            <a:spLocks noGrp="1"/>
          </p:cNvSpPr>
          <p:nvPr>
            <p:ph idx="1"/>
          </p:nvPr>
        </p:nvSpPr>
        <p:spPr>
          <a:xfrm>
            <a:off x="1225986" y="1846968"/>
            <a:ext cx="6698293" cy="3331762"/>
          </a:xfrm>
        </p:spPr>
        <p:txBody>
          <a:bodyPr>
            <a:noAutofit/>
          </a:bodyPr>
          <a:lstStyle/>
          <a:p>
            <a:pPr marL="0" indent="0">
              <a:buNone/>
            </a:pPr>
            <a:endParaRPr lang="zh-CN" altLang="en-US" sz="1800" dirty="0">
              <a:solidFill>
                <a:schemeClr val="accent1">
                  <a:lumMod val="75000"/>
                </a:schemeClr>
              </a:solidFill>
              <a:latin typeface="微软雅黑" charset="0"/>
              <a:ea typeface="微软雅黑" charset="0"/>
            </a:endParaRPr>
          </a:p>
          <a:p>
            <a:pPr>
              <a:buFont typeface="Wingdings" panose="05000000000000000000" pitchFamily="2" charset="2"/>
              <a:buChar char="Ø"/>
            </a:pPr>
            <a:r>
              <a:rPr lang="zh-CN" altLang="en-US" sz="1800" dirty="0"/>
              <a:t>基础技术的选型</a:t>
            </a:r>
            <a:endParaRPr lang="en-US" altLang="zh-CN" sz="1800" dirty="0"/>
          </a:p>
          <a:p>
            <a:pPr>
              <a:buFont typeface="Wingdings" panose="05000000000000000000" pitchFamily="2" charset="2"/>
              <a:buChar char="Ø"/>
            </a:pPr>
            <a:r>
              <a:rPr lang="zh-CN" altLang="en-US" sz="1800" dirty="0"/>
              <a:t>轻元数据中心操作系统的主要特点</a:t>
            </a:r>
            <a:endParaRPr lang="en-US" altLang="zh-CN" sz="1800" dirty="0"/>
          </a:p>
          <a:p>
            <a:pPr lvl="1">
              <a:buFont typeface="Wingdings" panose="05000000000000000000" pitchFamily="2" charset="2"/>
              <a:buChar char="Ø"/>
            </a:pPr>
            <a:r>
              <a:rPr lang="zh-CN" altLang="en-US" sz="1500" dirty="0"/>
              <a:t>跨混合云的容器集群管理</a:t>
            </a:r>
            <a:endParaRPr lang="en-US" altLang="zh-CN" sz="1500" dirty="0"/>
          </a:p>
          <a:p>
            <a:pPr lvl="1">
              <a:buFont typeface="Wingdings" panose="05000000000000000000" pitchFamily="2" charset="2"/>
              <a:buChar char="Ø"/>
            </a:pPr>
            <a:r>
              <a:rPr lang="zh-CN" altLang="en-US" sz="1500" dirty="0"/>
              <a:t>容器和虚拟机的组合编排</a:t>
            </a:r>
            <a:endParaRPr lang="en-US" altLang="zh-CN" sz="1500" dirty="0"/>
          </a:p>
          <a:p>
            <a:pPr lvl="1">
              <a:buFont typeface="Wingdings" panose="05000000000000000000" pitchFamily="2" charset="2"/>
              <a:buChar char="Ø"/>
            </a:pPr>
            <a:r>
              <a:rPr lang="zh-CN" altLang="en-US" sz="1500" dirty="0"/>
              <a:t>传统虚拟化方案与</a:t>
            </a:r>
            <a:r>
              <a:rPr lang="en-US" altLang="zh-CN" sz="1500" dirty="0"/>
              <a:t>Cloud Native</a:t>
            </a:r>
            <a:r>
              <a:rPr lang="zh-CN" altLang="en-US" sz="1500" dirty="0"/>
              <a:t>系统对比</a:t>
            </a:r>
            <a:endParaRPr lang="en-US" altLang="zh-CN" sz="1500" dirty="0"/>
          </a:p>
          <a:p>
            <a:pPr>
              <a:buFont typeface="Wingdings" panose="05000000000000000000" pitchFamily="2" charset="2"/>
              <a:buChar char="Ø"/>
            </a:pPr>
            <a:r>
              <a:rPr lang="zh-CN" altLang="en-US" sz="1800" dirty="0"/>
              <a:t>跨容器和虚拟机的网络服务</a:t>
            </a:r>
            <a:endParaRPr lang="en-US" altLang="zh-CN" sz="1800" dirty="0"/>
          </a:p>
          <a:p>
            <a:pPr>
              <a:buFont typeface="Wingdings" panose="05000000000000000000" pitchFamily="2" charset="2"/>
              <a:buChar char="Ø"/>
            </a:pPr>
            <a:r>
              <a:rPr lang="zh-CN" altLang="en-US" sz="1800" dirty="0"/>
              <a:t>跨容器和虚拟机的存储服务</a:t>
            </a:r>
            <a:endParaRPr lang="en-US" altLang="zh-CN" sz="1800" dirty="0"/>
          </a:p>
          <a:p>
            <a:pPr>
              <a:buFont typeface="Wingdings" panose="05000000000000000000" pitchFamily="2" charset="2"/>
              <a:buChar char="Ø"/>
            </a:pPr>
            <a:r>
              <a:rPr lang="zh-CN" altLang="en-US" sz="1800" dirty="0"/>
              <a:t>云平台基本服务架构和应用部署架构</a:t>
            </a:r>
            <a:endParaRPr lang="en-US" altLang="zh-CN" sz="1800" dirty="0"/>
          </a:p>
          <a:p>
            <a:pPr>
              <a:buFont typeface="Wingdings" panose="05000000000000000000" pitchFamily="2" charset="2"/>
              <a:buChar char="Ø"/>
            </a:pPr>
            <a:r>
              <a:rPr lang="zh-CN" altLang="en-US" sz="1800" dirty="0">
                <a:solidFill>
                  <a:schemeClr val="accent5">
                    <a:lumMod val="75000"/>
                  </a:schemeClr>
                </a:solidFill>
              </a:rPr>
              <a:t>我们趟过的一些坑</a:t>
            </a:r>
            <a:endParaRPr lang="en-US" altLang="zh-CN" sz="1800" dirty="0">
              <a:solidFill>
                <a:schemeClr val="accent5">
                  <a:lumMod val="75000"/>
                </a:schemeClr>
              </a:solidFill>
            </a:endParaRPr>
          </a:p>
        </p:txBody>
      </p:sp>
      <p:sp>
        <p:nvSpPr>
          <p:cNvPr id="2" name="灯片编号占位符 1"/>
          <p:cNvSpPr>
            <a:spLocks noGrp="1"/>
          </p:cNvSpPr>
          <p:nvPr>
            <p:ph type="sldNum" sz="quarter" idx="12"/>
          </p:nvPr>
        </p:nvSpPr>
        <p:spPr/>
        <p:txBody>
          <a:bodyPr/>
          <a:lstStyle/>
          <a:p>
            <a:fld id="{F0C4230D-70C8-46E4-BBB8-30515E12620A}" type="slidenum">
              <a:rPr lang="en-US" smtClean="0"/>
              <a:t>45</a:t>
            </a:fld>
            <a:endParaRPr lang="en-US"/>
          </a:p>
        </p:txBody>
      </p:sp>
      <p:pic>
        <p:nvPicPr>
          <p:cNvPr id="8" name="图片 7"/>
          <p:cNvPicPr>
            <a:picLocks noChangeAspect="1"/>
          </p:cNvPicPr>
          <p:nvPr/>
        </p:nvPicPr>
        <p:blipFill>
          <a:blip r:embed="rId2"/>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4224470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31008" y="1518790"/>
            <a:ext cx="7315362" cy="589949"/>
            <a:chOff x="1159161" y="2742687"/>
            <a:chExt cx="9753816" cy="786599"/>
          </a:xfrm>
        </p:grpSpPr>
        <p:sp>
          <p:nvSpPr>
            <p:cNvPr id="14364" name="文本框 8"/>
            <p:cNvSpPr txBox="1">
              <a:spLocks noChangeArrowheads="1"/>
            </p:cNvSpPr>
            <p:nvPr/>
          </p:nvSpPr>
          <p:spPr bwMode="auto">
            <a:xfrm>
              <a:off x="1159161" y="2742687"/>
              <a:ext cx="9753816"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90000"/>
                </a:lnSpc>
                <a:buClr>
                  <a:srgbClr val="A4947E"/>
                </a:buClr>
                <a:buSzPct val="25000"/>
              </a:pPr>
              <a:r>
                <a:rPr lang="en-US" altLang="zh-CN" sz="2100" dirty="0">
                  <a:solidFill>
                    <a:schemeClr val="accent1">
                      <a:lumMod val="75000"/>
                    </a:schemeClr>
                  </a:solidFill>
                </a:rPr>
                <a:t>Kubernetes</a:t>
              </a:r>
              <a:r>
                <a:rPr lang="zh-CN" altLang="en-US" sz="2100" dirty="0">
                  <a:solidFill>
                    <a:schemeClr val="accent1">
                      <a:lumMod val="75000"/>
                    </a:schemeClr>
                  </a:solidFill>
                </a:rPr>
                <a:t>的</a:t>
              </a:r>
              <a:r>
                <a:rPr lang="en-US" altLang="zh-CN" sz="2100" dirty="0">
                  <a:solidFill>
                    <a:schemeClr val="accent1">
                      <a:lumMod val="75000"/>
                    </a:schemeClr>
                  </a:solidFill>
                </a:rPr>
                <a:t>PVC</a:t>
              </a:r>
              <a:r>
                <a:rPr lang="zh-CN" altLang="en-US" sz="2100" dirty="0">
                  <a:solidFill>
                    <a:schemeClr val="accent1">
                      <a:lumMod val="75000"/>
                    </a:schemeClr>
                  </a:solidFill>
                </a:rPr>
                <a:t>绑定问题</a:t>
              </a:r>
              <a:endParaRPr lang="en-US" altLang="zh-CN" sz="2100" dirty="0">
                <a:solidFill>
                  <a:schemeClr val="accent1">
                    <a:lumMod val="75000"/>
                  </a:schemeClr>
                </a:solidFill>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sp>
        <p:nvSpPr>
          <p:cNvPr id="2" name="灯片编号占位符 1"/>
          <p:cNvSpPr>
            <a:spLocks noGrp="1"/>
          </p:cNvSpPr>
          <p:nvPr>
            <p:ph type="sldNum" sz="quarter" idx="12"/>
          </p:nvPr>
        </p:nvSpPr>
        <p:spPr/>
        <p:txBody>
          <a:bodyPr/>
          <a:lstStyle/>
          <a:p>
            <a:fld id="{F0C4230D-70C8-46E4-BBB8-30515E12620A}" type="slidenum">
              <a:rPr lang="en-US" smtClean="0"/>
              <a:t>46</a:t>
            </a:fld>
            <a:endParaRPr lang="en-US"/>
          </a:p>
        </p:txBody>
      </p:sp>
      <p:sp>
        <p:nvSpPr>
          <p:cNvPr id="9" name="内容占位符 4"/>
          <p:cNvSpPr txBox="1"/>
          <p:nvPr/>
        </p:nvSpPr>
        <p:spPr>
          <a:xfrm>
            <a:off x="1255868" y="1912532"/>
            <a:ext cx="4539243" cy="336717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zh-CN" altLang="en-US" sz="2400" dirty="0">
              <a:solidFill>
                <a:schemeClr val="accent1">
                  <a:lumMod val="75000"/>
                </a:schemeClr>
              </a:solidFill>
              <a:latin typeface="微软雅黑" charset="0"/>
              <a:ea typeface="微软雅黑" charset="0"/>
            </a:endParaRPr>
          </a:p>
          <a:p>
            <a:pPr>
              <a:buFont typeface="Wingdings" charset="0"/>
              <a:buChar char="Ø"/>
            </a:pPr>
            <a:r>
              <a:rPr lang="zh-CN" altLang="en-US" sz="2100" dirty="0">
                <a:solidFill>
                  <a:schemeClr val="accent1">
                    <a:lumMod val="75000"/>
                  </a:schemeClr>
                </a:solidFill>
                <a:latin typeface="微软雅黑" charset="0"/>
                <a:ea typeface="微软雅黑" charset="0"/>
              </a:rPr>
              <a:t>问题</a:t>
            </a:r>
            <a:endParaRPr lang="en-US" altLang="zh-CN" sz="2100" dirty="0">
              <a:solidFill>
                <a:schemeClr val="accent1">
                  <a:lumMod val="75000"/>
                </a:schemeClr>
              </a:solidFill>
              <a:latin typeface="微软雅黑" charset="0"/>
              <a:ea typeface="微软雅黑" charset="0"/>
            </a:endParaRPr>
          </a:p>
          <a:p>
            <a:pPr lvl="1">
              <a:buFont typeface="Wingdings" charset="0"/>
              <a:buChar char="Ø"/>
            </a:pPr>
            <a:r>
              <a:rPr lang="en-US" altLang="zh-CN" sz="1800" dirty="0">
                <a:solidFill>
                  <a:schemeClr val="accent1">
                    <a:lumMod val="75000"/>
                  </a:schemeClr>
                </a:solidFill>
                <a:latin typeface="微软雅黑" charset="0"/>
                <a:ea typeface="微软雅黑" charset="0"/>
              </a:rPr>
              <a:t>PVC</a:t>
            </a:r>
            <a:r>
              <a:rPr lang="zh-CN" altLang="en-US" sz="1800" dirty="0">
                <a:solidFill>
                  <a:schemeClr val="accent1">
                    <a:lumMod val="75000"/>
                  </a:schemeClr>
                </a:solidFill>
                <a:latin typeface="微软雅黑" charset="0"/>
                <a:ea typeface="微软雅黑" charset="0"/>
              </a:rPr>
              <a:t>每次申请</a:t>
            </a:r>
            <a:r>
              <a:rPr lang="en-US" altLang="zh-CN" sz="1800" dirty="0">
                <a:solidFill>
                  <a:schemeClr val="accent1">
                    <a:lumMod val="75000"/>
                  </a:schemeClr>
                </a:solidFill>
                <a:latin typeface="微软雅黑" charset="0"/>
                <a:ea typeface="微软雅黑" charset="0"/>
              </a:rPr>
              <a:t>PV</a:t>
            </a:r>
            <a:r>
              <a:rPr lang="zh-CN" altLang="en-US" sz="1800" dirty="0">
                <a:solidFill>
                  <a:schemeClr val="accent1">
                    <a:lumMod val="75000"/>
                  </a:schemeClr>
                </a:solidFill>
                <a:latin typeface="微软雅黑" charset="0"/>
                <a:ea typeface="微软雅黑" charset="0"/>
              </a:rPr>
              <a:t>都会占用所有</a:t>
            </a:r>
            <a:r>
              <a:rPr lang="en-US" altLang="zh-CN" sz="1800" dirty="0">
                <a:solidFill>
                  <a:schemeClr val="accent1">
                    <a:lumMod val="75000"/>
                  </a:schemeClr>
                </a:solidFill>
                <a:latin typeface="微软雅黑" charset="0"/>
                <a:ea typeface="微软雅黑" charset="0"/>
              </a:rPr>
              <a:t>PV</a:t>
            </a:r>
            <a:r>
              <a:rPr lang="zh-CN" altLang="en-US" sz="1800" dirty="0">
                <a:solidFill>
                  <a:schemeClr val="accent1">
                    <a:lumMod val="75000"/>
                  </a:schemeClr>
                </a:solidFill>
                <a:latin typeface="微软雅黑" charset="0"/>
                <a:ea typeface="微软雅黑" charset="0"/>
              </a:rPr>
              <a:t>容量</a:t>
            </a:r>
            <a:endParaRPr lang="en-US" altLang="zh-CN" sz="1800" dirty="0">
              <a:solidFill>
                <a:schemeClr val="accent1">
                  <a:lumMod val="75000"/>
                </a:schemeClr>
              </a:solidFill>
              <a:latin typeface="微软雅黑" charset="0"/>
              <a:ea typeface="微软雅黑" charset="0"/>
            </a:endParaRPr>
          </a:p>
          <a:p>
            <a:pPr>
              <a:buFont typeface="Wingdings" charset="0"/>
              <a:buChar char="Ø"/>
            </a:pPr>
            <a:r>
              <a:rPr lang="zh-CN" altLang="en-US" sz="2100" dirty="0">
                <a:solidFill>
                  <a:schemeClr val="accent1">
                    <a:lumMod val="75000"/>
                  </a:schemeClr>
                </a:solidFill>
                <a:latin typeface="微软雅黑" charset="0"/>
                <a:ea typeface="微软雅黑" charset="0"/>
              </a:rPr>
              <a:t>解决方案</a:t>
            </a:r>
            <a:endParaRPr lang="en-US" altLang="zh-CN" sz="2100" dirty="0">
              <a:solidFill>
                <a:schemeClr val="accent1">
                  <a:lumMod val="75000"/>
                </a:schemeClr>
              </a:solidFill>
              <a:latin typeface="微软雅黑" charset="0"/>
              <a:ea typeface="微软雅黑" charset="0"/>
            </a:endParaRPr>
          </a:p>
          <a:p>
            <a:pPr lvl="1">
              <a:buFont typeface="Wingdings" charset="0"/>
              <a:buChar char="Ø"/>
            </a:pPr>
            <a:r>
              <a:rPr lang="zh-CN" altLang="en-US" sz="1800" dirty="0">
                <a:solidFill>
                  <a:schemeClr val="accent1">
                    <a:lumMod val="75000"/>
                  </a:schemeClr>
                </a:solidFill>
                <a:latin typeface="微软雅黑" charset="0"/>
                <a:ea typeface="微软雅黑" charset="0"/>
              </a:rPr>
              <a:t>对</a:t>
            </a:r>
            <a:r>
              <a:rPr lang="en-US" altLang="zh-CN" sz="1800" dirty="0">
                <a:solidFill>
                  <a:schemeClr val="accent1">
                    <a:lumMod val="75000"/>
                  </a:schemeClr>
                </a:solidFill>
                <a:latin typeface="微软雅黑" charset="0"/>
                <a:ea typeface="微软雅黑" charset="0"/>
              </a:rPr>
              <a:t>Kubernetes</a:t>
            </a:r>
            <a:r>
              <a:rPr lang="zh-CN" altLang="en-US" sz="1800" dirty="0">
                <a:solidFill>
                  <a:schemeClr val="accent1">
                    <a:lumMod val="75000"/>
                  </a:schemeClr>
                </a:solidFill>
                <a:latin typeface="微软雅黑" charset="0"/>
                <a:ea typeface="微软雅黑" charset="0"/>
              </a:rPr>
              <a:t>的</a:t>
            </a:r>
            <a:r>
              <a:rPr lang="en-US" altLang="zh-CN" sz="1800" dirty="0">
                <a:solidFill>
                  <a:schemeClr val="accent1">
                    <a:lumMod val="75000"/>
                  </a:schemeClr>
                </a:solidFill>
                <a:latin typeface="微软雅黑" charset="0"/>
                <a:ea typeface="微软雅黑" charset="0"/>
              </a:rPr>
              <a:t>PV</a:t>
            </a:r>
            <a:r>
              <a:rPr lang="zh-CN" altLang="en-US" sz="1800" dirty="0">
                <a:solidFill>
                  <a:schemeClr val="accent1">
                    <a:lumMod val="75000"/>
                  </a:schemeClr>
                </a:solidFill>
                <a:latin typeface="微软雅黑" charset="0"/>
                <a:ea typeface="微软雅黑" charset="0"/>
              </a:rPr>
              <a:t>起初理解偏差，</a:t>
            </a:r>
            <a:r>
              <a:rPr lang="en-US" altLang="zh-CN" sz="1800" dirty="0">
                <a:solidFill>
                  <a:schemeClr val="accent1">
                    <a:lumMod val="75000"/>
                  </a:schemeClr>
                </a:solidFill>
                <a:latin typeface="微软雅黑" charset="0"/>
                <a:ea typeface="微软雅黑" charset="0"/>
              </a:rPr>
              <a:t>PVC</a:t>
            </a:r>
            <a:r>
              <a:rPr lang="zh-CN" altLang="en-US" sz="1800" dirty="0">
                <a:solidFill>
                  <a:schemeClr val="accent1">
                    <a:lumMod val="75000"/>
                  </a:schemeClr>
                </a:solidFill>
                <a:latin typeface="微软雅黑" charset="0"/>
                <a:ea typeface="微软雅黑" charset="0"/>
              </a:rPr>
              <a:t>的设计就是占用整个</a:t>
            </a:r>
            <a:r>
              <a:rPr lang="en-US" altLang="zh-CN" sz="1800" dirty="0">
                <a:solidFill>
                  <a:schemeClr val="accent1">
                    <a:lumMod val="75000"/>
                  </a:schemeClr>
                </a:solidFill>
                <a:latin typeface="微软雅黑" charset="0"/>
                <a:ea typeface="微软雅黑" charset="0"/>
              </a:rPr>
              <a:t>PV</a:t>
            </a:r>
          </a:p>
          <a:p>
            <a:pPr lvl="1">
              <a:buFont typeface="Wingdings" charset="0"/>
              <a:buChar char="Ø"/>
            </a:pPr>
            <a:r>
              <a:rPr lang="zh-CN" altLang="en-US" sz="1800" dirty="0">
                <a:solidFill>
                  <a:schemeClr val="accent1">
                    <a:lumMod val="75000"/>
                  </a:schemeClr>
                </a:solidFill>
                <a:latin typeface="微软雅黑" charset="0"/>
                <a:ea typeface="微软雅黑" charset="0"/>
              </a:rPr>
              <a:t>要对每个用户</a:t>
            </a:r>
            <a:r>
              <a:rPr lang="en-US" altLang="zh-CN" sz="1800" dirty="0">
                <a:solidFill>
                  <a:schemeClr val="accent1">
                    <a:lumMod val="75000"/>
                  </a:schemeClr>
                </a:solidFill>
                <a:latin typeface="微软雅黑" charset="0"/>
                <a:ea typeface="微软雅黑" charset="0"/>
              </a:rPr>
              <a:t>PVC</a:t>
            </a:r>
            <a:r>
              <a:rPr lang="zh-CN" altLang="en-US" sz="1800" dirty="0">
                <a:solidFill>
                  <a:schemeClr val="accent1">
                    <a:lumMod val="75000"/>
                  </a:schemeClr>
                </a:solidFill>
                <a:latin typeface="微软雅黑" charset="0"/>
                <a:ea typeface="微软雅黑" charset="0"/>
              </a:rPr>
              <a:t>单独开辟</a:t>
            </a:r>
            <a:r>
              <a:rPr lang="en-US" altLang="zh-CN" sz="1800" dirty="0">
                <a:solidFill>
                  <a:schemeClr val="accent1">
                    <a:lumMod val="75000"/>
                  </a:schemeClr>
                </a:solidFill>
                <a:latin typeface="微软雅黑" charset="0"/>
                <a:ea typeface="微软雅黑" charset="0"/>
              </a:rPr>
              <a:t>PV</a:t>
            </a:r>
          </a:p>
        </p:txBody>
      </p:sp>
      <p:pic>
        <p:nvPicPr>
          <p:cNvPr id="8" name="图片 7"/>
          <p:cNvPicPr>
            <a:picLocks noChangeAspect="1"/>
          </p:cNvPicPr>
          <p:nvPr/>
        </p:nvPicPr>
        <p:blipFill>
          <a:blip r:embed="rId2"/>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363327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31008" y="1518790"/>
            <a:ext cx="7315362" cy="589949"/>
            <a:chOff x="1159161" y="2742687"/>
            <a:chExt cx="9753816" cy="786599"/>
          </a:xfrm>
        </p:grpSpPr>
        <p:sp>
          <p:nvSpPr>
            <p:cNvPr id="14364" name="文本框 8"/>
            <p:cNvSpPr txBox="1">
              <a:spLocks noChangeArrowheads="1"/>
            </p:cNvSpPr>
            <p:nvPr/>
          </p:nvSpPr>
          <p:spPr bwMode="auto">
            <a:xfrm>
              <a:off x="1159161" y="2742687"/>
              <a:ext cx="9753816"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90000"/>
                </a:lnSpc>
                <a:buClr>
                  <a:srgbClr val="A4947E"/>
                </a:buClr>
                <a:buSzPct val="25000"/>
              </a:pPr>
              <a:r>
                <a:rPr lang="en-US" altLang="zh-CN" sz="2100" dirty="0">
                  <a:solidFill>
                    <a:schemeClr val="accent1">
                      <a:lumMod val="75000"/>
                    </a:schemeClr>
                  </a:solidFill>
                </a:rPr>
                <a:t>Magnum</a:t>
              </a:r>
              <a:r>
                <a:rPr lang="zh-CN" altLang="en-US" sz="2100" dirty="0">
                  <a:solidFill>
                    <a:schemeClr val="accent1">
                      <a:lumMod val="75000"/>
                    </a:schemeClr>
                  </a:solidFill>
                </a:rPr>
                <a:t>创建</a:t>
              </a:r>
              <a:r>
                <a:rPr lang="en-US" altLang="zh-CN" sz="2100" dirty="0" err="1">
                  <a:solidFill>
                    <a:schemeClr val="accent1">
                      <a:lumMod val="75000"/>
                    </a:schemeClr>
                  </a:solidFill>
                </a:rPr>
                <a:t>baymodel</a:t>
              </a:r>
              <a:r>
                <a:rPr lang="zh-CN" altLang="en-US" sz="2100" dirty="0">
                  <a:solidFill>
                    <a:schemeClr val="accent1">
                      <a:lumMod val="75000"/>
                    </a:schemeClr>
                  </a:solidFill>
                </a:rPr>
                <a:t>失败</a:t>
              </a:r>
              <a:endParaRPr lang="en-US" altLang="zh-CN" sz="2100" dirty="0">
                <a:solidFill>
                  <a:schemeClr val="accent1">
                    <a:lumMod val="75000"/>
                  </a:schemeClr>
                </a:solidFill>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sp>
        <p:nvSpPr>
          <p:cNvPr id="2" name="灯片编号占位符 1"/>
          <p:cNvSpPr>
            <a:spLocks noGrp="1"/>
          </p:cNvSpPr>
          <p:nvPr>
            <p:ph type="sldNum" sz="quarter" idx="12"/>
          </p:nvPr>
        </p:nvSpPr>
        <p:spPr/>
        <p:txBody>
          <a:bodyPr/>
          <a:lstStyle/>
          <a:p>
            <a:fld id="{F0C4230D-70C8-46E4-BBB8-30515E12620A}" type="slidenum">
              <a:rPr lang="en-US" smtClean="0"/>
              <a:t>47</a:t>
            </a:fld>
            <a:endParaRPr lang="en-US"/>
          </a:p>
        </p:txBody>
      </p:sp>
      <p:sp>
        <p:nvSpPr>
          <p:cNvPr id="8" name="内容占位符 4"/>
          <p:cNvSpPr txBox="1"/>
          <p:nvPr/>
        </p:nvSpPr>
        <p:spPr>
          <a:xfrm>
            <a:off x="1133739" y="1868552"/>
            <a:ext cx="4539243" cy="3559530"/>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zh-CN" altLang="en-US" sz="2400" dirty="0">
              <a:solidFill>
                <a:schemeClr val="accent1">
                  <a:lumMod val="75000"/>
                </a:schemeClr>
              </a:solidFill>
              <a:latin typeface="微软雅黑" charset="0"/>
              <a:ea typeface="微软雅黑" charset="0"/>
            </a:endParaRPr>
          </a:p>
          <a:p>
            <a:pPr>
              <a:buFont typeface="Wingdings" charset="0"/>
              <a:buChar char="Ø"/>
            </a:pPr>
            <a:r>
              <a:rPr lang="zh-CN" altLang="en-US" sz="2400" dirty="0">
                <a:solidFill>
                  <a:schemeClr val="accent1">
                    <a:lumMod val="75000"/>
                  </a:schemeClr>
                </a:solidFill>
                <a:latin typeface="微软雅黑" charset="0"/>
                <a:ea typeface="微软雅黑" charset="0"/>
              </a:rPr>
              <a:t>问题</a:t>
            </a:r>
            <a:endParaRPr lang="en-US" altLang="zh-CN" sz="2400" dirty="0">
              <a:solidFill>
                <a:schemeClr val="accent1">
                  <a:lumMod val="75000"/>
                </a:schemeClr>
              </a:solidFill>
              <a:latin typeface="微软雅黑" charset="0"/>
              <a:ea typeface="微软雅黑" charset="0"/>
            </a:endParaRPr>
          </a:p>
          <a:p>
            <a:pPr lvl="1">
              <a:buFont typeface="Wingdings" charset="0"/>
              <a:buChar char="Ø"/>
            </a:pPr>
            <a:r>
              <a:rPr lang="en-US" altLang="zh-CN" sz="2100" dirty="0" err="1">
                <a:solidFill>
                  <a:schemeClr val="accent1">
                    <a:lumMod val="75000"/>
                  </a:schemeClr>
                </a:solidFill>
                <a:latin typeface="微软雅黑" charset="0"/>
                <a:ea typeface="微软雅黑" charset="0"/>
              </a:rPr>
              <a:t>Baymodel</a:t>
            </a:r>
            <a:r>
              <a:rPr lang="zh-CN" altLang="en-US" sz="2100" dirty="0">
                <a:solidFill>
                  <a:schemeClr val="accent1">
                    <a:lumMod val="75000"/>
                  </a:schemeClr>
                </a:solidFill>
                <a:latin typeface="微软雅黑" charset="0"/>
                <a:ea typeface="微软雅黑" charset="0"/>
              </a:rPr>
              <a:t>中所使用的镜像没有</a:t>
            </a:r>
            <a:r>
              <a:rPr lang="en-US" altLang="zh-CN" sz="2100" dirty="0" err="1">
                <a:solidFill>
                  <a:schemeClr val="accent1">
                    <a:lumMod val="75000"/>
                  </a:schemeClr>
                </a:solidFill>
                <a:latin typeface="微软雅黑" charset="0"/>
                <a:ea typeface="微软雅黑" charset="0"/>
              </a:rPr>
              <a:t>os</a:t>
            </a:r>
            <a:r>
              <a:rPr lang="en-US" altLang="zh-CN" sz="2100" dirty="0">
                <a:solidFill>
                  <a:schemeClr val="accent1">
                    <a:lumMod val="75000"/>
                  </a:schemeClr>
                </a:solidFill>
                <a:latin typeface="微软雅黑" charset="0"/>
                <a:ea typeface="微软雅黑" charset="0"/>
              </a:rPr>
              <a:t>-distro</a:t>
            </a:r>
            <a:r>
              <a:rPr lang="zh-CN" altLang="en-US" sz="2100" dirty="0">
                <a:solidFill>
                  <a:schemeClr val="accent1">
                    <a:lumMod val="75000"/>
                  </a:schemeClr>
                </a:solidFill>
                <a:latin typeface="微软雅黑" charset="0"/>
                <a:ea typeface="微软雅黑" charset="0"/>
              </a:rPr>
              <a:t>属性</a:t>
            </a:r>
            <a:endParaRPr lang="en-US" altLang="zh-CN" sz="2100" dirty="0">
              <a:solidFill>
                <a:schemeClr val="accent1">
                  <a:lumMod val="75000"/>
                </a:schemeClr>
              </a:solidFill>
              <a:latin typeface="微软雅黑" charset="0"/>
              <a:ea typeface="微软雅黑" charset="0"/>
            </a:endParaRPr>
          </a:p>
          <a:p>
            <a:pPr>
              <a:buFont typeface="Wingdings" charset="0"/>
              <a:buChar char="Ø"/>
            </a:pPr>
            <a:r>
              <a:rPr lang="zh-CN" altLang="en-US" sz="2400" dirty="0">
                <a:solidFill>
                  <a:schemeClr val="accent1">
                    <a:lumMod val="75000"/>
                  </a:schemeClr>
                </a:solidFill>
                <a:latin typeface="微软雅黑" charset="0"/>
                <a:ea typeface="微软雅黑" charset="0"/>
              </a:rPr>
              <a:t>解决方案</a:t>
            </a:r>
            <a:endParaRPr lang="en-US" altLang="zh-CN" sz="2400" dirty="0">
              <a:solidFill>
                <a:schemeClr val="accent1">
                  <a:lumMod val="75000"/>
                </a:schemeClr>
              </a:solidFill>
              <a:latin typeface="微软雅黑" charset="0"/>
              <a:ea typeface="微软雅黑" charset="0"/>
            </a:endParaRPr>
          </a:p>
          <a:p>
            <a:pPr lvl="1">
              <a:buFont typeface="Wingdings" charset="0"/>
              <a:buChar char="Ø"/>
            </a:pPr>
            <a:r>
              <a:rPr lang="zh-CN" altLang="en-US" sz="2100" dirty="0">
                <a:solidFill>
                  <a:schemeClr val="accent1">
                    <a:lumMod val="75000"/>
                  </a:schemeClr>
                </a:solidFill>
                <a:latin typeface="微软雅黑" charset="0"/>
                <a:ea typeface="微软雅黑" charset="0"/>
              </a:rPr>
              <a:t>创建虚拟机镜像时一定要指定</a:t>
            </a:r>
            <a:r>
              <a:rPr lang="en-US" altLang="zh-CN" sz="2100" dirty="0" err="1">
                <a:solidFill>
                  <a:schemeClr val="accent1">
                    <a:lumMod val="75000"/>
                  </a:schemeClr>
                </a:solidFill>
                <a:latin typeface="微软雅黑" charset="0"/>
                <a:ea typeface="微软雅黑" charset="0"/>
              </a:rPr>
              <a:t>os</a:t>
            </a:r>
            <a:r>
              <a:rPr lang="en-US" altLang="zh-CN" sz="2100" dirty="0">
                <a:solidFill>
                  <a:schemeClr val="accent1">
                    <a:lumMod val="75000"/>
                  </a:schemeClr>
                </a:solidFill>
                <a:latin typeface="微软雅黑" charset="0"/>
                <a:ea typeface="微软雅黑" charset="0"/>
              </a:rPr>
              <a:t>-distro</a:t>
            </a:r>
            <a:r>
              <a:rPr lang="zh-CN" altLang="en-US" sz="2100" dirty="0">
                <a:solidFill>
                  <a:schemeClr val="accent1">
                    <a:lumMod val="75000"/>
                  </a:schemeClr>
                </a:solidFill>
                <a:latin typeface="微软雅黑" charset="0"/>
                <a:ea typeface="微软雅黑" charset="0"/>
              </a:rPr>
              <a:t>属性</a:t>
            </a:r>
            <a:endParaRPr lang="en-US" altLang="zh-CN" sz="2100" dirty="0">
              <a:solidFill>
                <a:schemeClr val="accent1">
                  <a:lumMod val="75000"/>
                </a:schemeClr>
              </a:solidFill>
              <a:latin typeface="微软雅黑" charset="0"/>
              <a:ea typeface="微软雅黑" charset="0"/>
            </a:endParaRPr>
          </a:p>
          <a:p>
            <a:pPr lvl="2">
              <a:buFont typeface="Wingdings" charset="0"/>
              <a:buChar char="Ø"/>
            </a:pPr>
            <a:r>
              <a:rPr lang="en-US" altLang="zh-CN" sz="1425" dirty="0"/>
              <a:t>glance image-create --name fedora-23-atomic --visibility public --disk-format qcow2 --</a:t>
            </a:r>
            <a:r>
              <a:rPr lang="en-US" altLang="zh-CN" sz="1425" dirty="0" err="1"/>
              <a:t>os</a:t>
            </a:r>
            <a:r>
              <a:rPr lang="en-US" altLang="zh-CN" sz="1425" dirty="0"/>
              <a:t>-distro fedora-atomic --container-format bare --progress --file ./Fedora-Cloud-Atomic-23-20151030.x86_64.qcow2</a:t>
            </a:r>
            <a:endParaRPr lang="en-US" altLang="zh-CN" sz="1425" dirty="0">
              <a:solidFill>
                <a:schemeClr val="accent1">
                  <a:lumMod val="75000"/>
                </a:schemeClr>
              </a:solidFill>
              <a:latin typeface="微软雅黑" charset="0"/>
              <a:ea typeface="微软雅黑" charset="0"/>
            </a:endParaRPr>
          </a:p>
          <a:p>
            <a:pPr lvl="1">
              <a:buFont typeface="Wingdings" charset="0"/>
              <a:buChar char="Ø"/>
            </a:pPr>
            <a:r>
              <a:rPr lang="zh-CN" altLang="en-US" sz="2100" dirty="0">
                <a:solidFill>
                  <a:schemeClr val="accent1">
                    <a:lumMod val="75000"/>
                  </a:schemeClr>
                </a:solidFill>
                <a:latin typeface="微软雅黑" charset="0"/>
                <a:ea typeface="微软雅黑" charset="0"/>
              </a:rPr>
              <a:t>对于已有的镜像，更新</a:t>
            </a:r>
            <a:r>
              <a:rPr lang="en-US" altLang="zh-CN" sz="2100" dirty="0" err="1">
                <a:solidFill>
                  <a:schemeClr val="accent1">
                    <a:lumMod val="75000"/>
                  </a:schemeClr>
                </a:solidFill>
                <a:latin typeface="微软雅黑" charset="0"/>
                <a:ea typeface="微软雅黑" charset="0"/>
              </a:rPr>
              <a:t>os</a:t>
            </a:r>
            <a:r>
              <a:rPr lang="en-US" altLang="zh-CN" sz="2100" dirty="0">
                <a:solidFill>
                  <a:schemeClr val="accent1">
                    <a:lumMod val="75000"/>
                  </a:schemeClr>
                </a:solidFill>
                <a:latin typeface="微软雅黑" charset="0"/>
                <a:ea typeface="微软雅黑" charset="0"/>
              </a:rPr>
              <a:t>-distro</a:t>
            </a:r>
            <a:r>
              <a:rPr lang="zh-CN" altLang="en-US" sz="2100" dirty="0">
                <a:solidFill>
                  <a:schemeClr val="accent1">
                    <a:lumMod val="75000"/>
                  </a:schemeClr>
                </a:solidFill>
                <a:latin typeface="微软雅黑" charset="0"/>
                <a:ea typeface="微软雅黑" charset="0"/>
              </a:rPr>
              <a:t>属性</a:t>
            </a:r>
            <a:endParaRPr lang="en-US" altLang="zh-CN" sz="2100" dirty="0">
              <a:solidFill>
                <a:schemeClr val="accent1">
                  <a:lumMod val="75000"/>
                </a:schemeClr>
              </a:solidFill>
              <a:latin typeface="微软雅黑" charset="0"/>
              <a:ea typeface="微软雅黑" charset="0"/>
            </a:endParaRPr>
          </a:p>
          <a:p>
            <a:pPr lvl="2">
              <a:buFont typeface="Wingdings" charset="0"/>
              <a:buChar char="Ø"/>
            </a:pPr>
            <a:r>
              <a:rPr lang="pt-BR" altLang="zh-CN" sz="1425" dirty="0"/>
              <a:t>glance image-update --os-distro fedora-atomic fedora-23-atomic</a:t>
            </a:r>
            <a:endParaRPr lang="en-US" altLang="zh-CN" sz="1425" dirty="0">
              <a:solidFill>
                <a:schemeClr val="accent1">
                  <a:lumMod val="75000"/>
                </a:schemeClr>
              </a:solidFill>
              <a:latin typeface="微软雅黑" charset="0"/>
              <a:ea typeface="微软雅黑" charset="0"/>
            </a:endParaRPr>
          </a:p>
        </p:txBody>
      </p:sp>
      <p:pic>
        <p:nvPicPr>
          <p:cNvPr id="9" name="图片 8"/>
          <p:cNvPicPr>
            <a:picLocks noChangeAspect="1"/>
          </p:cNvPicPr>
          <p:nvPr/>
        </p:nvPicPr>
        <p:blipFill>
          <a:blip r:embed="rId2"/>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13706632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31008" y="1518793"/>
            <a:ext cx="7315362" cy="674031"/>
            <a:chOff x="1159161" y="2742687"/>
            <a:chExt cx="9753816" cy="898708"/>
          </a:xfrm>
        </p:grpSpPr>
        <p:sp>
          <p:nvSpPr>
            <p:cNvPr id="14364" name="文本框 8"/>
            <p:cNvSpPr txBox="1">
              <a:spLocks noChangeArrowheads="1"/>
            </p:cNvSpPr>
            <p:nvPr/>
          </p:nvSpPr>
          <p:spPr bwMode="auto">
            <a:xfrm>
              <a:off x="1159161" y="2742687"/>
              <a:ext cx="9753816" cy="89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90000"/>
                </a:lnSpc>
                <a:buClr>
                  <a:srgbClr val="A4947E"/>
                </a:buClr>
                <a:buSzPct val="25000"/>
              </a:pPr>
              <a:r>
                <a:rPr lang="en-US" altLang="zh-CN" sz="2100" dirty="0">
                  <a:solidFill>
                    <a:schemeClr val="accent1">
                      <a:lumMod val="75000"/>
                    </a:schemeClr>
                  </a:solidFill>
                </a:rPr>
                <a:t>Bay</a:t>
              </a:r>
              <a:r>
                <a:rPr lang="zh-CN" altLang="en-US" sz="2100" dirty="0">
                  <a:solidFill>
                    <a:schemeClr val="accent1">
                      <a:lumMod val="75000"/>
                    </a:schemeClr>
                  </a:solidFill>
                </a:rPr>
                <a:t>创建后，</a:t>
              </a:r>
              <a:r>
                <a:rPr lang="en-US" altLang="zh-CN" sz="2100" dirty="0" err="1">
                  <a:solidFill>
                    <a:schemeClr val="accent1">
                      <a:lumMod val="75000"/>
                    </a:schemeClr>
                  </a:solidFill>
                </a:rPr>
                <a:t>kube</a:t>
              </a:r>
              <a:r>
                <a:rPr lang="en-US" altLang="zh-CN" sz="2100" dirty="0">
                  <a:solidFill>
                    <a:schemeClr val="accent1">
                      <a:lumMod val="75000"/>
                    </a:schemeClr>
                  </a:solidFill>
                </a:rPr>
                <a:t>-master</a:t>
              </a:r>
              <a:r>
                <a:rPr lang="zh-CN" altLang="en-US" sz="2100" dirty="0">
                  <a:solidFill>
                    <a:schemeClr val="accent1">
                      <a:lumMod val="75000"/>
                    </a:schemeClr>
                  </a:solidFill>
                </a:rPr>
                <a:t>中的</a:t>
              </a:r>
              <a:r>
                <a:rPr lang="en-US" altLang="zh-CN" sz="2100" dirty="0" err="1">
                  <a:solidFill>
                    <a:schemeClr val="accent1">
                      <a:lumMod val="75000"/>
                    </a:schemeClr>
                  </a:solidFill>
                </a:rPr>
                <a:t>kubernetes</a:t>
              </a:r>
              <a:r>
                <a:rPr lang="zh-CN" altLang="en-US" sz="2100" dirty="0">
                  <a:solidFill>
                    <a:schemeClr val="accent1">
                      <a:lumMod val="75000"/>
                    </a:schemeClr>
                  </a:solidFill>
                </a:rPr>
                <a:t>无法启动</a:t>
              </a:r>
            </a:p>
            <a:p>
              <a:pPr>
                <a:lnSpc>
                  <a:spcPct val="90000"/>
                </a:lnSpc>
                <a:buClr>
                  <a:srgbClr val="A4947E"/>
                </a:buClr>
                <a:buSzPct val="25000"/>
              </a:pPr>
              <a:endParaRPr lang="en-US" altLang="zh-CN" sz="2100" dirty="0">
                <a:solidFill>
                  <a:schemeClr val="accent1">
                    <a:lumMod val="75000"/>
                  </a:schemeClr>
                </a:solidFill>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sp>
        <p:nvSpPr>
          <p:cNvPr id="2" name="灯片编号占位符 1"/>
          <p:cNvSpPr>
            <a:spLocks noGrp="1"/>
          </p:cNvSpPr>
          <p:nvPr>
            <p:ph type="sldNum" sz="quarter" idx="12"/>
          </p:nvPr>
        </p:nvSpPr>
        <p:spPr/>
        <p:txBody>
          <a:bodyPr/>
          <a:lstStyle/>
          <a:p>
            <a:fld id="{F0C4230D-70C8-46E4-BBB8-30515E12620A}" type="slidenum">
              <a:rPr lang="en-US" smtClean="0"/>
              <a:t>48</a:t>
            </a:fld>
            <a:endParaRPr lang="en-US"/>
          </a:p>
        </p:txBody>
      </p:sp>
      <p:sp>
        <p:nvSpPr>
          <p:cNvPr id="8" name="内容占位符 4"/>
          <p:cNvSpPr txBox="1"/>
          <p:nvPr/>
        </p:nvSpPr>
        <p:spPr>
          <a:xfrm>
            <a:off x="1133739" y="1868552"/>
            <a:ext cx="4539243" cy="3559530"/>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zh-CN" altLang="en-US" sz="2400" dirty="0">
              <a:solidFill>
                <a:schemeClr val="accent1">
                  <a:lumMod val="75000"/>
                </a:schemeClr>
              </a:solidFill>
              <a:latin typeface="微软雅黑" charset="0"/>
              <a:ea typeface="微软雅黑" charset="0"/>
            </a:endParaRPr>
          </a:p>
          <a:p>
            <a:pPr>
              <a:buFont typeface="Wingdings" charset="0"/>
              <a:buChar char="Ø"/>
            </a:pPr>
            <a:r>
              <a:rPr lang="zh-CN" altLang="en-US" sz="2400" dirty="0">
                <a:solidFill>
                  <a:schemeClr val="accent1">
                    <a:lumMod val="75000"/>
                  </a:schemeClr>
                </a:solidFill>
                <a:latin typeface="微软雅黑" charset="0"/>
                <a:ea typeface="微软雅黑" charset="0"/>
              </a:rPr>
              <a:t>问题</a:t>
            </a:r>
            <a:endParaRPr lang="en-US" altLang="zh-CN" sz="2400" dirty="0">
              <a:solidFill>
                <a:schemeClr val="accent1">
                  <a:lumMod val="75000"/>
                </a:schemeClr>
              </a:solidFill>
              <a:latin typeface="微软雅黑" charset="0"/>
              <a:ea typeface="微软雅黑" charset="0"/>
            </a:endParaRPr>
          </a:p>
          <a:p>
            <a:pPr lvl="1">
              <a:buFont typeface="Wingdings" charset="0"/>
              <a:buChar char="Ø"/>
            </a:pPr>
            <a:r>
              <a:rPr lang="en-US" altLang="zh-CN" sz="2175" dirty="0">
                <a:solidFill>
                  <a:schemeClr val="accent1">
                    <a:lumMod val="75000"/>
                  </a:schemeClr>
                </a:solidFill>
                <a:latin typeface="微软雅黑" charset="0"/>
                <a:ea typeface="微软雅黑" charset="0"/>
              </a:rPr>
              <a:t>Magnum</a:t>
            </a:r>
            <a:r>
              <a:rPr lang="zh-CN" altLang="en-US" sz="2175" dirty="0">
                <a:solidFill>
                  <a:schemeClr val="accent1">
                    <a:lumMod val="75000"/>
                  </a:schemeClr>
                </a:solidFill>
                <a:latin typeface="微软雅黑" charset="0"/>
                <a:ea typeface="微软雅黑" charset="0"/>
              </a:rPr>
              <a:t>的部署脚本中需要从</a:t>
            </a:r>
            <a:r>
              <a:rPr lang="en-US" altLang="zh-CN" sz="2175" dirty="0">
                <a:solidFill>
                  <a:schemeClr val="accent1">
                    <a:lumMod val="75000"/>
                  </a:schemeClr>
                </a:solidFill>
                <a:latin typeface="微软雅黑" charset="0"/>
                <a:ea typeface="微软雅黑" charset="0"/>
              </a:rPr>
              <a:t>gcr.io/</a:t>
            </a:r>
            <a:r>
              <a:rPr lang="en-US" altLang="zh-CN" sz="2175" dirty="0" err="1">
                <a:solidFill>
                  <a:schemeClr val="accent1">
                    <a:lumMod val="75000"/>
                  </a:schemeClr>
                </a:solidFill>
                <a:latin typeface="微软雅黑" charset="0"/>
                <a:ea typeface="微软雅黑" charset="0"/>
              </a:rPr>
              <a:t>google_containers</a:t>
            </a:r>
            <a:r>
              <a:rPr lang="en-US" altLang="zh-CN" sz="2175" dirty="0">
                <a:solidFill>
                  <a:schemeClr val="accent1">
                    <a:lumMod val="75000"/>
                  </a:schemeClr>
                </a:solidFill>
                <a:latin typeface="微软雅黑" charset="0"/>
                <a:ea typeface="微软雅黑" charset="0"/>
              </a:rPr>
              <a:t>/…</a:t>
            </a:r>
            <a:r>
              <a:rPr lang="zh-CN" altLang="en-US" sz="2175" dirty="0">
                <a:solidFill>
                  <a:schemeClr val="accent1">
                    <a:lumMod val="75000"/>
                  </a:schemeClr>
                </a:solidFill>
                <a:latin typeface="微软雅黑" charset="0"/>
                <a:ea typeface="微软雅黑" charset="0"/>
              </a:rPr>
              <a:t>来下载镜像，由于众所周知原因，无法下载成功</a:t>
            </a:r>
          </a:p>
          <a:p>
            <a:pPr lvl="1">
              <a:buFont typeface="Wingdings" charset="0"/>
              <a:buChar char="Ø"/>
            </a:pPr>
            <a:endParaRPr lang="en-US" altLang="zh-CN" sz="2100" dirty="0">
              <a:solidFill>
                <a:schemeClr val="accent1">
                  <a:lumMod val="75000"/>
                </a:schemeClr>
              </a:solidFill>
              <a:latin typeface="微软雅黑" charset="0"/>
              <a:ea typeface="微软雅黑" charset="0"/>
            </a:endParaRPr>
          </a:p>
          <a:p>
            <a:pPr>
              <a:buFont typeface="Wingdings" charset="0"/>
              <a:buChar char="Ø"/>
            </a:pPr>
            <a:r>
              <a:rPr lang="zh-CN" altLang="en-US" sz="2400" dirty="0">
                <a:solidFill>
                  <a:schemeClr val="accent1">
                    <a:lumMod val="75000"/>
                  </a:schemeClr>
                </a:solidFill>
                <a:latin typeface="微软雅黑" charset="0"/>
                <a:ea typeface="微软雅黑" charset="0"/>
              </a:rPr>
              <a:t>解决方案</a:t>
            </a:r>
            <a:endParaRPr lang="en-US" altLang="zh-CN" sz="2400" dirty="0">
              <a:solidFill>
                <a:schemeClr val="accent1">
                  <a:lumMod val="75000"/>
                </a:schemeClr>
              </a:solidFill>
              <a:latin typeface="微软雅黑" charset="0"/>
              <a:ea typeface="微软雅黑" charset="0"/>
            </a:endParaRPr>
          </a:p>
          <a:p>
            <a:pPr lvl="1"/>
            <a:r>
              <a:rPr lang="en-US" altLang="zh-CN" sz="2175" dirty="0">
                <a:solidFill>
                  <a:schemeClr val="accent1">
                    <a:lumMod val="75000"/>
                  </a:schemeClr>
                </a:solidFill>
                <a:latin typeface="微软雅黑" charset="0"/>
                <a:ea typeface="微软雅黑" charset="0"/>
              </a:rPr>
              <a:t>magnum-template-manage list-templates -d –p </a:t>
            </a:r>
            <a:r>
              <a:rPr lang="zh-CN" altLang="en-US" sz="2175" dirty="0">
                <a:solidFill>
                  <a:schemeClr val="accent1">
                    <a:lumMod val="75000"/>
                  </a:schemeClr>
                </a:solidFill>
                <a:latin typeface="微软雅黑" charset="0"/>
                <a:ea typeface="微软雅黑" charset="0"/>
              </a:rPr>
              <a:t>确定</a:t>
            </a:r>
            <a:r>
              <a:rPr lang="en-US" altLang="zh-CN" sz="2175" dirty="0">
                <a:solidFill>
                  <a:schemeClr val="accent1">
                    <a:lumMod val="75000"/>
                  </a:schemeClr>
                </a:solidFill>
                <a:latin typeface="微软雅黑" charset="0"/>
                <a:ea typeface="微软雅黑" charset="0"/>
              </a:rPr>
              <a:t>magnum</a:t>
            </a:r>
            <a:r>
              <a:rPr lang="zh-CN" altLang="en-US" sz="2175" dirty="0">
                <a:solidFill>
                  <a:schemeClr val="accent1">
                    <a:lumMod val="75000"/>
                  </a:schemeClr>
                </a:solidFill>
                <a:latin typeface="微软雅黑" charset="0"/>
                <a:ea typeface="微软雅黑" charset="0"/>
              </a:rPr>
              <a:t>模板的安装位置，将</a:t>
            </a:r>
            <a:r>
              <a:rPr lang="en-US" altLang="zh-CN" sz="2175" dirty="0">
                <a:solidFill>
                  <a:schemeClr val="accent1">
                    <a:lumMod val="75000"/>
                  </a:schemeClr>
                </a:solidFill>
                <a:latin typeface="微软雅黑" charset="0"/>
                <a:ea typeface="微软雅黑" charset="0"/>
              </a:rPr>
              <a:t>./magnum/templates/</a:t>
            </a:r>
            <a:r>
              <a:rPr lang="zh-CN" altLang="en-US" sz="2175" dirty="0">
                <a:solidFill>
                  <a:schemeClr val="accent1">
                    <a:lumMod val="75000"/>
                  </a:schemeClr>
                </a:solidFill>
                <a:latin typeface="微软雅黑" charset="0"/>
                <a:ea typeface="微软雅黑" charset="0"/>
              </a:rPr>
              <a:t>下全部</a:t>
            </a:r>
            <a:r>
              <a:rPr lang="en-US" altLang="zh-CN" sz="2175" dirty="0" err="1">
                <a:solidFill>
                  <a:schemeClr val="accent1">
                    <a:lumMod val="75000"/>
                  </a:schemeClr>
                </a:solidFill>
                <a:latin typeface="微软雅黑" charset="0"/>
                <a:ea typeface="微软雅黑" charset="0"/>
              </a:rPr>
              <a:t>yaml</a:t>
            </a:r>
            <a:r>
              <a:rPr lang="zh-CN" altLang="en-US" sz="2175" dirty="0">
                <a:solidFill>
                  <a:schemeClr val="accent1">
                    <a:lumMod val="75000"/>
                  </a:schemeClr>
                </a:solidFill>
                <a:latin typeface="微软雅黑" charset="0"/>
                <a:ea typeface="微软雅黑" charset="0"/>
              </a:rPr>
              <a:t>和</a:t>
            </a:r>
            <a:r>
              <a:rPr lang="en-US" altLang="zh-CN" sz="2175" dirty="0" err="1">
                <a:solidFill>
                  <a:schemeClr val="accent1">
                    <a:lumMod val="75000"/>
                  </a:schemeClr>
                </a:solidFill>
                <a:latin typeface="微软雅黑" charset="0"/>
                <a:ea typeface="微软雅黑" charset="0"/>
              </a:rPr>
              <a:t>sh</a:t>
            </a:r>
            <a:r>
              <a:rPr lang="zh-CN" altLang="en-US" sz="2175" dirty="0">
                <a:solidFill>
                  <a:schemeClr val="accent1">
                    <a:lumMod val="75000"/>
                  </a:schemeClr>
                </a:solidFill>
                <a:latin typeface="微软雅黑" charset="0"/>
                <a:ea typeface="微软雅黑" charset="0"/>
              </a:rPr>
              <a:t>脚本中的</a:t>
            </a:r>
            <a:r>
              <a:rPr lang="en-US" altLang="zh-CN" sz="2175" dirty="0">
                <a:solidFill>
                  <a:schemeClr val="accent1">
                    <a:lumMod val="75000"/>
                  </a:schemeClr>
                </a:solidFill>
                <a:latin typeface="微软雅黑" charset="0"/>
                <a:ea typeface="微软雅黑" charset="0"/>
              </a:rPr>
              <a:t>gcr.io</a:t>
            </a:r>
            <a:r>
              <a:rPr lang="zh-CN" altLang="en-US" sz="2175" dirty="0">
                <a:solidFill>
                  <a:schemeClr val="accent1">
                    <a:lumMod val="75000"/>
                  </a:schemeClr>
                </a:solidFill>
                <a:latin typeface="微软雅黑" charset="0"/>
                <a:ea typeface="微软雅黑" charset="0"/>
              </a:rPr>
              <a:t>替换成墙内镜像仓库的地址。</a:t>
            </a:r>
            <a:endParaRPr lang="en-US" altLang="zh-CN" sz="2175" dirty="0">
              <a:solidFill>
                <a:schemeClr val="accent1">
                  <a:lumMod val="75000"/>
                </a:schemeClr>
              </a:solidFill>
              <a:latin typeface="微软雅黑" charset="0"/>
              <a:ea typeface="微软雅黑" charset="0"/>
            </a:endParaRPr>
          </a:p>
        </p:txBody>
      </p:sp>
      <p:pic>
        <p:nvPicPr>
          <p:cNvPr id="9" name="图片 8"/>
          <p:cNvPicPr>
            <a:picLocks noChangeAspect="1"/>
          </p:cNvPicPr>
          <p:nvPr/>
        </p:nvPicPr>
        <p:blipFill>
          <a:blip r:embed="rId2"/>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21738917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31008" y="1518790"/>
            <a:ext cx="7315362" cy="589949"/>
            <a:chOff x="1159161" y="2742687"/>
            <a:chExt cx="9753816" cy="786599"/>
          </a:xfrm>
        </p:grpSpPr>
        <p:sp>
          <p:nvSpPr>
            <p:cNvPr id="14364" name="文本框 8"/>
            <p:cNvSpPr txBox="1">
              <a:spLocks noChangeArrowheads="1"/>
            </p:cNvSpPr>
            <p:nvPr/>
          </p:nvSpPr>
          <p:spPr bwMode="auto">
            <a:xfrm>
              <a:off x="1159161" y="2742687"/>
              <a:ext cx="9753816"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90000"/>
                </a:lnSpc>
                <a:buClr>
                  <a:srgbClr val="A4947E"/>
                </a:buClr>
                <a:buSzPct val="25000"/>
              </a:pPr>
              <a:r>
                <a:rPr lang="en-US" altLang="zh-CN" sz="2100" dirty="0">
                  <a:solidFill>
                    <a:schemeClr val="accent1">
                      <a:lumMod val="75000"/>
                    </a:schemeClr>
                  </a:solidFill>
                </a:rPr>
                <a:t>HTTPS</a:t>
              </a:r>
              <a:r>
                <a:rPr lang="zh-CN" altLang="en-US" sz="2100" dirty="0">
                  <a:solidFill>
                    <a:schemeClr val="accent1">
                      <a:lumMod val="75000"/>
                    </a:schemeClr>
                  </a:solidFill>
                </a:rPr>
                <a:t>的负载均衡</a:t>
              </a:r>
              <a:endParaRPr lang="en-US" altLang="zh-CN" sz="2100" dirty="0">
                <a:solidFill>
                  <a:schemeClr val="accent1">
                    <a:lumMod val="75000"/>
                  </a:schemeClr>
                </a:solidFill>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sp>
        <p:nvSpPr>
          <p:cNvPr id="2" name="灯片编号占位符 1"/>
          <p:cNvSpPr>
            <a:spLocks noGrp="1"/>
          </p:cNvSpPr>
          <p:nvPr>
            <p:ph type="sldNum" sz="quarter" idx="12"/>
          </p:nvPr>
        </p:nvSpPr>
        <p:spPr/>
        <p:txBody>
          <a:bodyPr/>
          <a:lstStyle/>
          <a:p>
            <a:fld id="{F0C4230D-70C8-46E4-BBB8-30515E12620A}" type="slidenum">
              <a:rPr lang="en-US" smtClean="0"/>
              <a:t>49</a:t>
            </a:fld>
            <a:endParaRPr lang="en-US"/>
          </a:p>
        </p:txBody>
      </p:sp>
      <p:sp>
        <p:nvSpPr>
          <p:cNvPr id="9" name="内容占位符 4"/>
          <p:cNvSpPr txBox="1"/>
          <p:nvPr/>
        </p:nvSpPr>
        <p:spPr>
          <a:xfrm>
            <a:off x="1124344" y="1878890"/>
            <a:ext cx="4808987" cy="3345366"/>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zh-CN" altLang="en-US" sz="2400" dirty="0">
              <a:solidFill>
                <a:schemeClr val="accent1">
                  <a:lumMod val="75000"/>
                </a:schemeClr>
              </a:solidFill>
              <a:latin typeface="微软雅黑" charset="0"/>
              <a:ea typeface="微软雅黑" charset="0"/>
            </a:endParaRPr>
          </a:p>
          <a:p>
            <a:pPr>
              <a:buFont typeface="Wingdings" charset="0"/>
              <a:buChar char="Ø"/>
            </a:pPr>
            <a:r>
              <a:rPr lang="zh-CN" altLang="en-US" sz="2400" dirty="0">
                <a:solidFill>
                  <a:schemeClr val="accent1">
                    <a:lumMod val="75000"/>
                  </a:schemeClr>
                </a:solidFill>
                <a:latin typeface="微软雅黑" charset="0"/>
                <a:ea typeface="微软雅黑" charset="0"/>
              </a:rPr>
              <a:t>问题</a:t>
            </a:r>
            <a:endParaRPr lang="en-US" altLang="zh-CN" sz="2400" dirty="0">
              <a:solidFill>
                <a:schemeClr val="accent1">
                  <a:lumMod val="75000"/>
                </a:schemeClr>
              </a:solidFill>
              <a:latin typeface="微软雅黑" charset="0"/>
              <a:ea typeface="微软雅黑" charset="0"/>
            </a:endParaRPr>
          </a:p>
          <a:p>
            <a:pPr lvl="1">
              <a:buFont typeface="Wingdings" charset="0"/>
              <a:buChar char="Ø"/>
            </a:pPr>
            <a:r>
              <a:rPr lang="zh-CN" altLang="en-US" sz="2100" dirty="0">
                <a:solidFill>
                  <a:schemeClr val="accent1">
                    <a:lumMod val="75000"/>
                  </a:schemeClr>
                </a:solidFill>
                <a:latin typeface="微软雅黑" charset="0"/>
                <a:ea typeface="微软雅黑" charset="0"/>
              </a:rPr>
              <a:t>如何用</a:t>
            </a:r>
            <a:r>
              <a:rPr lang="en-US" altLang="zh-CN" sz="2100" dirty="0" err="1">
                <a:solidFill>
                  <a:schemeClr val="accent1">
                    <a:lumMod val="75000"/>
                  </a:schemeClr>
                </a:solidFill>
                <a:latin typeface="微软雅黑" charset="0"/>
                <a:ea typeface="微软雅黑" charset="0"/>
              </a:rPr>
              <a:t>HAProxy</a:t>
            </a:r>
            <a:r>
              <a:rPr lang="zh-CN" altLang="en-US" sz="2100" dirty="0">
                <a:solidFill>
                  <a:schemeClr val="accent1">
                    <a:lumMod val="75000"/>
                  </a:schemeClr>
                </a:solidFill>
                <a:latin typeface="微软雅黑" charset="0"/>
                <a:ea typeface="微软雅黑" charset="0"/>
              </a:rPr>
              <a:t>给</a:t>
            </a:r>
            <a:r>
              <a:rPr lang="en-US" altLang="zh-CN" sz="2100" dirty="0">
                <a:solidFill>
                  <a:schemeClr val="accent1">
                    <a:lumMod val="75000"/>
                  </a:schemeClr>
                </a:solidFill>
                <a:latin typeface="微软雅黑" charset="0"/>
                <a:ea typeface="微软雅黑" charset="0"/>
              </a:rPr>
              <a:t>HTTPS</a:t>
            </a:r>
            <a:r>
              <a:rPr lang="zh-CN" altLang="en-US" sz="2100" dirty="0">
                <a:solidFill>
                  <a:schemeClr val="accent1">
                    <a:lumMod val="75000"/>
                  </a:schemeClr>
                </a:solidFill>
                <a:latin typeface="微软雅黑" charset="0"/>
                <a:ea typeface="微软雅黑" charset="0"/>
              </a:rPr>
              <a:t>服务做负载均衡</a:t>
            </a:r>
            <a:endParaRPr lang="en-US" altLang="zh-CN" sz="2100" dirty="0">
              <a:solidFill>
                <a:schemeClr val="accent1">
                  <a:lumMod val="75000"/>
                </a:schemeClr>
              </a:solidFill>
              <a:latin typeface="微软雅黑" charset="0"/>
              <a:ea typeface="微软雅黑" charset="0"/>
            </a:endParaRPr>
          </a:p>
          <a:p>
            <a:pPr>
              <a:buFont typeface="Wingdings" charset="0"/>
              <a:buChar char="Ø"/>
            </a:pPr>
            <a:r>
              <a:rPr lang="zh-CN" altLang="en-US" sz="2400" dirty="0">
                <a:solidFill>
                  <a:schemeClr val="accent1">
                    <a:lumMod val="75000"/>
                  </a:schemeClr>
                </a:solidFill>
                <a:latin typeface="微软雅黑" charset="0"/>
                <a:ea typeface="微软雅黑" charset="0"/>
              </a:rPr>
              <a:t>解决方案</a:t>
            </a:r>
            <a:endParaRPr lang="en-US" altLang="zh-CN" sz="2400" dirty="0">
              <a:solidFill>
                <a:schemeClr val="accent1">
                  <a:lumMod val="75000"/>
                </a:schemeClr>
              </a:solidFill>
              <a:latin typeface="微软雅黑" charset="0"/>
              <a:ea typeface="微软雅黑" charset="0"/>
            </a:endParaRPr>
          </a:p>
          <a:p>
            <a:pPr lvl="1">
              <a:buFont typeface="Wingdings" charset="0"/>
              <a:buChar char="Ø"/>
            </a:pPr>
            <a:r>
              <a:rPr lang="en-US" altLang="zh-CN" sz="2100" dirty="0">
                <a:solidFill>
                  <a:schemeClr val="accent1">
                    <a:lumMod val="75000"/>
                  </a:schemeClr>
                </a:solidFill>
                <a:latin typeface="微软雅黑" charset="0"/>
                <a:ea typeface="微软雅黑" charset="0"/>
              </a:rPr>
              <a:t>TCP</a:t>
            </a:r>
            <a:r>
              <a:rPr lang="zh-CN" altLang="en-US" sz="2100" dirty="0">
                <a:solidFill>
                  <a:schemeClr val="accent1">
                    <a:lumMod val="75000"/>
                  </a:schemeClr>
                </a:solidFill>
                <a:latin typeface="微软雅黑" charset="0"/>
                <a:ea typeface="微软雅黑" charset="0"/>
              </a:rPr>
              <a:t>透传模式</a:t>
            </a:r>
            <a:endParaRPr lang="en-US" altLang="zh-CN" sz="2100" dirty="0">
              <a:solidFill>
                <a:schemeClr val="accent1">
                  <a:lumMod val="75000"/>
                </a:schemeClr>
              </a:solidFill>
              <a:latin typeface="微软雅黑" charset="0"/>
              <a:ea typeface="微软雅黑" charset="0"/>
            </a:endParaRPr>
          </a:p>
          <a:p>
            <a:pPr lvl="2">
              <a:buFont typeface="Wingdings" charset="0"/>
              <a:buChar char="Ø"/>
            </a:pPr>
            <a:r>
              <a:rPr lang="zh-CN" altLang="en-US" sz="1800" dirty="0">
                <a:solidFill>
                  <a:schemeClr val="accent1">
                    <a:lumMod val="75000"/>
                  </a:schemeClr>
                </a:solidFill>
                <a:latin typeface="微软雅黑" charset="0"/>
                <a:ea typeface="微软雅黑" charset="0"/>
              </a:rPr>
              <a:t>不要用</a:t>
            </a:r>
            <a:r>
              <a:rPr lang="en-US" altLang="zh-CN" sz="1800" dirty="0">
                <a:solidFill>
                  <a:schemeClr val="accent1">
                    <a:lumMod val="75000"/>
                  </a:schemeClr>
                </a:solidFill>
                <a:latin typeface="微软雅黑" charset="0"/>
                <a:ea typeface="微软雅黑" charset="0"/>
              </a:rPr>
              <a:t>HTTP</a:t>
            </a:r>
            <a:r>
              <a:rPr lang="zh-CN" altLang="en-US" sz="1800" dirty="0">
                <a:solidFill>
                  <a:schemeClr val="accent1">
                    <a:lumMod val="75000"/>
                  </a:schemeClr>
                </a:solidFill>
                <a:latin typeface="微软雅黑" charset="0"/>
                <a:ea typeface="微软雅黑" charset="0"/>
              </a:rPr>
              <a:t>模式，而要用</a:t>
            </a:r>
            <a:r>
              <a:rPr lang="en-US" altLang="zh-CN" sz="1800" dirty="0">
                <a:solidFill>
                  <a:schemeClr val="accent1">
                    <a:lumMod val="75000"/>
                  </a:schemeClr>
                </a:solidFill>
                <a:latin typeface="微软雅黑" charset="0"/>
                <a:ea typeface="微软雅黑" charset="0"/>
              </a:rPr>
              <a:t>TCP</a:t>
            </a:r>
            <a:r>
              <a:rPr lang="zh-CN" altLang="en-US" sz="1800" dirty="0">
                <a:solidFill>
                  <a:schemeClr val="accent1">
                    <a:lumMod val="75000"/>
                  </a:schemeClr>
                </a:solidFill>
                <a:latin typeface="微软雅黑" charset="0"/>
                <a:ea typeface="微软雅黑" charset="0"/>
              </a:rPr>
              <a:t>模式做负载均衡，</a:t>
            </a:r>
            <a:r>
              <a:rPr lang="en-US" altLang="zh-CN" sz="1800" dirty="0">
                <a:solidFill>
                  <a:schemeClr val="accent1">
                    <a:lumMod val="75000"/>
                  </a:schemeClr>
                </a:solidFill>
                <a:latin typeface="微软雅黑" charset="0"/>
                <a:ea typeface="微软雅黑" charset="0"/>
              </a:rPr>
              <a:t>TCP</a:t>
            </a:r>
            <a:r>
              <a:rPr lang="zh-CN" altLang="en-US" sz="1800" dirty="0">
                <a:solidFill>
                  <a:schemeClr val="accent1">
                    <a:lumMod val="75000"/>
                  </a:schemeClr>
                </a:solidFill>
                <a:latin typeface="微软雅黑" charset="0"/>
                <a:ea typeface="微软雅黑" charset="0"/>
              </a:rPr>
              <a:t>可以透传</a:t>
            </a:r>
            <a:r>
              <a:rPr lang="en-US" altLang="zh-CN" sz="1800" dirty="0">
                <a:solidFill>
                  <a:schemeClr val="accent1">
                    <a:lumMod val="75000"/>
                  </a:schemeClr>
                </a:solidFill>
                <a:latin typeface="微软雅黑" charset="0"/>
                <a:ea typeface="微软雅黑" charset="0"/>
              </a:rPr>
              <a:t>TLS</a:t>
            </a:r>
            <a:r>
              <a:rPr lang="zh-CN" altLang="en-US" sz="1800" dirty="0">
                <a:solidFill>
                  <a:schemeClr val="accent1">
                    <a:lumMod val="75000"/>
                  </a:schemeClr>
                </a:solidFill>
                <a:latin typeface="微软雅黑" charset="0"/>
                <a:ea typeface="微软雅黑" charset="0"/>
              </a:rPr>
              <a:t>连接</a:t>
            </a:r>
            <a:endParaRPr lang="en-US" altLang="zh-CN" sz="1800" dirty="0">
              <a:solidFill>
                <a:schemeClr val="accent1">
                  <a:lumMod val="75000"/>
                </a:schemeClr>
              </a:solidFill>
              <a:latin typeface="微软雅黑" charset="0"/>
              <a:ea typeface="微软雅黑" charset="0"/>
            </a:endParaRPr>
          </a:p>
          <a:p>
            <a:pPr lvl="2">
              <a:buFont typeface="Wingdings" charset="0"/>
              <a:buChar char="Ø"/>
            </a:pPr>
            <a:r>
              <a:rPr lang="zh-CN" altLang="en-US" sz="1800" dirty="0">
                <a:solidFill>
                  <a:schemeClr val="accent1">
                    <a:lumMod val="75000"/>
                  </a:schemeClr>
                </a:solidFill>
                <a:latin typeface="微软雅黑" charset="0"/>
                <a:ea typeface="微软雅黑" charset="0"/>
              </a:rPr>
              <a:t>后端服务器都要有服务器证书</a:t>
            </a:r>
            <a:endParaRPr lang="en-US" altLang="zh-CN" sz="1800" dirty="0">
              <a:solidFill>
                <a:schemeClr val="accent1">
                  <a:lumMod val="75000"/>
                </a:schemeClr>
              </a:solidFill>
              <a:latin typeface="微软雅黑" charset="0"/>
              <a:ea typeface="微软雅黑" charset="0"/>
            </a:endParaRPr>
          </a:p>
          <a:p>
            <a:pPr lvl="1">
              <a:buFont typeface="Wingdings" charset="0"/>
              <a:buChar char="Ø"/>
            </a:pPr>
            <a:r>
              <a:rPr lang="en-US" altLang="zh-CN" sz="2100" dirty="0" err="1">
                <a:solidFill>
                  <a:schemeClr val="accent1">
                    <a:lumMod val="75000"/>
                  </a:schemeClr>
                </a:solidFill>
                <a:latin typeface="微软雅黑" charset="0"/>
                <a:ea typeface="微软雅黑" charset="0"/>
              </a:rPr>
              <a:t>HAProxy</a:t>
            </a:r>
            <a:r>
              <a:rPr lang="zh-CN" altLang="en-US" sz="2100" dirty="0">
                <a:solidFill>
                  <a:schemeClr val="accent1">
                    <a:lumMod val="75000"/>
                  </a:schemeClr>
                </a:solidFill>
                <a:latin typeface="微软雅黑" charset="0"/>
                <a:ea typeface="微软雅黑" charset="0"/>
              </a:rPr>
              <a:t>认证模式</a:t>
            </a:r>
            <a:endParaRPr lang="en-US" altLang="zh-CN" sz="2100" dirty="0">
              <a:solidFill>
                <a:schemeClr val="accent1">
                  <a:lumMod val="75000"/>
                </a:schemeClr>
              </a:solidFill>
              <a:latin typeface="微软雅黑" charset="0"/>
              <a:ea typeface="微软雅黑" charset="0"/>
            </a:endParaRPr>
          </a:p>
          <a:p>
            <a:pPr lvl="2">
              <a:buFont typeface="Wingdings" charset="0"/>
              <a:buChar char="Ø"/>
            </a:pPr>
            <a:r>
              <a:rPr lang="en-US" altLang="zh-CN" sz="1800" dirty="0">
                <a:solidFill>
                  <a:schemeClr val="accent1">
                    <a:lumMod val="75000"/>
                  </a:schemeClr>
                </a:solidFill>
                <a:latin typeface="微软雅黑" charset="0"/>
                <a:ea typeface="微软雅黑" charset="0"/>
              </a:rPr>
              <a:t>TLS</a:t>
            </a:r>
            <a:r>
              <a:rPr lang="zh-CN" altLang="en-US" sz="1800" dirty="0">
                <a:solidFill>
                  <a:schemeClr val="accent1">
                    <a:lumMod val="75000"/>
                  </a:schemeClr>
                </a:solidFill>
                <a:latin typeface="微软雅黑" charset="0"/>
                <a:ea typeface="微软雅黑" charset="0"/>
              </a:rPr>
              <a:t>服务器终点为</a:t>
            </a:r>
            <a:r>
              <a:rPr lang="en-US" altLang="zh-CN" sz="1800" dirty="0" err="1">
                <a:solidFill>
                  <a:schemeClr val="accent1">
                    <a:lumMod val="75000"/>
                  </a:schemeClr>
                </a:solidFill>
                <a:latin typeface="微软雅黑" charset="0"/>
                <a:ea typeface="微软雅黑" charset="0"/>
              </a:rPr>
              <a:t>HAProxy</a:t>
            </a:r>
            <a:r>
              <a:rPr lang="zh-CN" altLang="en-US" sz="1800" dirty="0">
                <a:solidFill>
                  <a:schemeClr val="accent1">
                    <a:lumMod val="75000"/>
                  </a:schemeClr>
                </a:solidFill>
                <a:latin typeface="微软雅黑" charset="0"/>
                <a:ea typeface="微软雅黑" charset="0"/>
              </a:rPr>
              <a:t>，后端连接为明文</a:t>
            </a:r>
            <a:r>
              <a:rPr lang="en-US" altLang="zh-CN" sz="1800" dirty="0">
                <a:solidFill>
                  <a:schemeClr val="accent1">
                    <a:lumMod val="75000"/>
                  </a:schemeClr>
                </a:solidFill>
                <a:latin typeface="微软雅黑" charset="0"/>
                <a:ea typeface="微软雅黑" charset="0"/>
              </a:rPr>
              <a:t>TCP</a:t>
            </a:r>
          </a:p>
          <a:p>
            <a:pPr lvl="2">
              <a:buFont typeface="Wingdings" charset="0"/>
              <a:buChar char="Ø"/>
            </a:pPr>
            <a:r>
              <a:rPr lang="zh-CN" altLang="en-US" sz="1800" dirty="0">
                <a:solidFill>
                  <a:schemeClr val="accent1">
                    <a:lumMod val="75000"/>
                  </a:schemeClr>
                </a:solidFill>
                <a:latin typeface="微软雅黑" charset="0"/>
                <a:ea typeface="微软雅黑" charset="0"/>
              </a:rPr>
              <a:t>要把服务器证书配置到</a:t>
            </a:r>
            <a:r>
              <a:rPr lang="en-US" altLang="zh-CN" sz="1800" dirty="0" err="1">
                <a:solidFill>
                  <a:schemeClr val="accent1">
                    <a:lumMod val="75000"/>
                  </a:schemeClr>
                </a:solidFill>
                <a:latin typeface="微软雅黑" charset="0"/>
                <a:ea typeface="微软雅黑" charset="0"/>
              </a:rPr>
              <a:t>HAProxy</a:t>
            </a:r>
            <a:r>
              <a:rPr lang="zh-CN" altLang="en-US" sz="1800" dirty="0">
                <a:solidFill>
                  <a:schemeClr val="accent1">
                    <a:lumMod val="75000"/>
                  </a:schemeClr>
                </a:solidFill>
                <a:latin typeface="微软雅黑" charset="0"/>
                <a:ea typeface="微软雅黑" charset="0"/>
              </a:rPr>
              <a:t>上</a:t>
            </a:r>
            <a:endParaRPr lang="en-US" altLang="zh-CN" sz="1800" dirty="0">
              <a:solidFill>
                <a:schemeClr val="accent1">
                  <a:lumMod val="75000"/>
                </a:schemeClr>
              </a:solidFill>
              <a:latin typeface="微软雅黑" charset="0"/>
              <a:ea typeface="微软雅黑" charset="0"/>
            </a:endParaRPr>
          </a:p>
          <a:p>
            <a:pPr lvl="2">
              <a:buFont typeface="Wingdings" charset="0"/>
              <a:buChar char="Ø"/>
            </a:pPr>
            <a:endParaRPr lang="en-US" altLang="zh-CN" sz="1800" dirty="0">
              <a:solidFill>
                <a:schemeClr val="accent1">
                  <a:lumMod val="75000"/>
                </a:schemeClr>
              </a:solidFill>
              <a:latin typeface="微软雅黑" charset="0"/>
              <a:ea typeface="微软雅黑" charset="0"/>
            </a:endParaRPr>
          </a:p>
        </p:txBody>
      </p:sp>
      <p:pic>
        <p:nvPicPr>
          <p:cNvPr id="8" name="图片 7"/>
          <p:cNvPicPr>
            <a:picLocks noChangeAspect="1"/>
          </p:cNvPicPr>
          <p:nvPr/>
        </p:nvPicPr>
        <p:blipFill>
          <a:blip r:embed="rId2"/>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19408079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337489" y="1480864"/>
            <a:ext cx="8250684" cy="589949"/>
            <a:chOff x="1159160" y="2742687"/>
            <a:chExt cx="11000912" cy="786599"/>
          </a:xfrm>
        </p:grpSpPr>
        <p:sp>
          <p:nvSpPr>
            <p:cNvPr id="14364" name="文本框 8"/>
            <p:cNvSpPr txBox="1">
              <a:spLocks noChangeArrowheads="1"/>
            </p:cNvSpPr>
            <p:nvPr/>
          </p:nvSpPr>
          <p:spPr bwMode="auto">
            <a:xfrm>
              <a:off x="1159160" y="2742687"/>
              <a:ext cx="11000912"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2100" dirty="0">
                  <a:solidFill>
                    <a:srgbClr val="0070C0"/>
                  </a:solidFill>
                  <a:latin typeface="微软雅黑" pitchFamily="34" charset="-122"/>
                  <a:ea typeface="微软雅黑" pitchFamily="34" charset="-122"/>
                </a:rPr>
                <a:t>OpenStack</a:t>
              </a:r>
              <a:r>
                <a:rPr lang="zh-CN" altLang="en-US" sz="2100" dirty="0">
                  <a:solidFill>
                    <a:srgbClr val="0070C0"/>
                  </a:solidFill>
                  <a:latin typeface="微软雅黑" pitchFamily="34" charset="-122"/>
                  <a:ea typeface="微软雅黑" pitchFamily="34" charset="-122"/>
                </a:rPr>
                <a:t>提供了</a:t>
              </a:r>
              <a:r>
                <a:rPr lang="en-US" altLang="zh-CN" sz="2100" dirty="0">
                  <a:solidFill>
                    <a:srgbClr val="0070C0"/>
                  </a:solidFill>
                  <a:latin typeface="微软雅黑" pitchFamily="34" charset="-122"/>
                  <a:ea typeface="微软雅黑" pitchFamily="34" charset="-122"/>
                </a:rPr>
                <a:t>IaaS</a:t>
              </a:r>
              <a:r>
                <a:rPr lang="zh-CN" altLang="en-US" sz="2100" dirty="0">
                  <a:solidFill>
                    <a:srgbClr val="0070C0"/>
                  </a:solidFill>
                  <a:latin typeface="微软雅黑" pitchFamily="34" charset="-122"/>
                  <a:ea typeface="微软雅黑" pitchFamily="34" charset="-122"/>
                </a:rPr>
                <a:t>层服务也提供了诸多</a:t>
              </a:r>
              <a:r>
                <a:rPr lang="en-US" altLang="zh-CN" sz="2100" dirty="0">
                  <a:solidFill>
                    <a:srgbClr val="0070C0"/>
                  </a:solidFill>
                  <a:latin typeface="微软雅黑" pitchFamily="34" charset="-122"/>
                  <a:ea typeface="微软雅黑" pitchFamily="34" charset="-122"/>
                </a:rPr>
                <a:t>PaaS</a:t>
              </a:r>
              <a:r>
                <a:rPr lang="zh-CN" altLang="en-US" sz="2100" dirty="0">
                  <a:solidFill>
                    <a:srgbClr val="0070C0"/>
                  </a:solidFill>
                  <a:latin typeface="微软雅黑" pitchFamily="34" charset="-122"/>
                  <a:ea typeface="微软雅黑" pitchFamily="34" charset="-122"/>
                </a:rPr>
                <a:t>层服务</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0" y="3036843"/>
              <a:ext cx="102368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grpSp>
        <p:nvGrpSpPr>
          <p:cNvPr id="21" name="组合 20"/>
          <p:cNvGrpSpPr/>
          <p:nvPr/>
        </p:nvGrpSpPr>
        <p:grpSpPr>
          <a:xfrm>
            <a:off x="1593760" y="2249907"/>
            <a:ext cx="5820989" cy="3147551"/>
            <a:chOff x="1758" y="2234"/>
            <a:chExt cx="15685" cy="8155"/>
          </a:xfrm>
        </p:grpSpPr>
        <p:grpSp>
          <p:nvGrpSpPr>
            <p:cNvPr id="22" name="组合 21"/>
            <p:cNvGrpSpPr/>
            <p:nvPr/>
          </p:nvGrpSpPr>
          <p:grpSpPr>
            <a:xfrm>
              <a:off x="1758" y="2234"/>
              <a:ext cx="15685" cy="8155"/>
              <a:chOff x="1116034" y="1345479"/>
              <a:chExt cx="9959929" cy="5178676"/>
            </a:xfrm>
          </p:grpSpPr>
          <p:sp>
            <p:nvSpPr>
              <p:cNvPr id="27" name="圆角矩形 26"/>
              <p:cNvSpPr/>
              <p:nvPr/>
            </p:nvSpPr>
            <p:spPr>
              <a:xfrm>
                <a:off x="1116036" y="3646756"/>
                <a:ext cx="9959927" cy="2877399"/>
              </a:xfrm>
              <a:prstGeom prst="roundRect">
                <a:avLst>
                  <a:gd name="adj" fmla="val 8065"/>
                </a:avLst>
              </a:prstGeom>
              <a:solidFill>
                <a:srgbClr val="EDF2F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8" name="圆角矩形 27"/>
              <p:cNvSpPr/>
              <p:nvPr/>
            </p:nvSpPr>
            <p:spPr>
              <a:xfrm>
                <a:off x="1116034" y="1345479"/>
                <a:ext cx="9959929" cy="2019513"/>
              </a:xfrm>
              <a:prstGeom prst="roundRect">
                <a:avLst>
                  <a:gd name="adj" fmla="val 8065"/>
                </a:avLst>
              </a:prstGeom>
              <a:solidFill>
                <a:srgbClr val="EDF2F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pic>
            <p:nvPicPr>
              <p:cNvPr id="29" name="图片 28"/>
              <p:cNvPicPr>
                <a:picLocks noChangeAspect="1"/>
              </p:cNvPicPr>
              <p:nvPr/>
            </p:nvPicPr>
            <p:blipFill>
              <a:blip r:embed="rId2"/>
              <a:stretch>
                <a:fillRect/>
              </a:stretch>
            </p:blipFill>
            <p:spPr>
              <a:xfrm>
                <a:off x="6180533" y="1929391"/>
                <a:ext cx="1284232" cy="1331164"/>
              </a:xfrm>
              <a:prstGeom prst="rect">
                <a:avLst/>
              </a:prstGeom>
            </p:spPr>
          </p:pic>
          <p:pic>
            <p:nvPicPr>
              <p:cNvPr id="30" name="图片 29"/>
              <p:cNvPicPr>
                <a:picLocks noChangeAspect="1"/>
              </p:cNvPicPr>
              <p:nvPr/>
            </p:nvPicPr>
            <p:blipFill>
              <a:blip r:embed="rId3"/>
              <a:stretch>
                <a:fillRect/>
              </a:stretch>
            </p:blipFill>
            <p:spPr>
              <a:xfrm>
                <a:off x="9304585" y="1929391"/>
                <a:ext cx="1275699" cy="1331164"/>
              </a:xfrm>
              <a:prstGeom prst="rect">
                <a:avLst/>
              </a:prstGeom>
            </p:spPr>
          </p:pic>
          <p:pic>
            <p:nvPicPr>
              <p:cNvPr id="31" name="图片 30"/>
              <p:cNvPicPr>
                <a:picLocks noChangeAspect="1"/>
              </p:cNvPicPr>
              <p:nvPr/>
            </p:nvPicPr>
            <p:blipFill>
              <a:blip r:embed="rId4"/>
              <a:stretch>
                <a:fillRect/>
              </a:stretch>
            </p:blipFill>
            <p:spPr>
              <a:xfrm>
                <a:off x="1500856" y="1929392"/>
                <a:ext cx="1288499" cy="1339697"/>
              </a:xfrm>
              <a:prstGeom prst="rect">
                <a:avLst/>
              </a:prstGeom>
            </p:spPr>
          </p:pic>
          <p:pic>
            <p:nvPicPr>
              <p:cNvPr id="32" name="图片 31"/>
              <p:cNvPicPr>
                <a:picLocks noChangeAspect="1"/>
              </p:cNvPicPr>
              <p:nvPr/>
            </p:nvPicPr>
            <p:blipFill>
              <a:blip r:embed="rId5"/>
              <a:stretch>
                <a:fillRect/>
              </a:stretch>
            </p:blipFill>
            <p:spPr>
              <a:xfrm>
                <a:off x="4624907" y="1929392"/>
                <a:ext cx="1284232" cy="1339697"/>
              </a:xfrm>
              <a:prstGeom prst="rect">
                <a:avLst/>
              </a:prstGeom>
            </p:spPr>
          </p:pic>
          <p:pic>
            <p:nvPicPr>
              <p:cNvPr id="33" name="图片 32"/>
              <p:cNvPicPr>
                <a:picLocks noChangeAspect="1"/>
              </p:cNvPicPr>
              <p:nvPr/>
            </p:nvPicPr>
            <p:blipFill>
              <a:blip r:embed="rId6"/>
              <a:stretch>
                <a:fillRect/>
              </a:stretch>
            </p:blipFill>
            <p:spPr>
              <a:xfrm>
                <a:off x="7736159" y="1929391"/>
                <a:ext cx="1297032" cy="1343964"/>
              </a:xfrm>
              <a:prstGeom prst="rect">
                <a:avLst/>
              </a:prstGeom>
            </p:spPr>
          </p:pic>
          <p:pic>
            <p:nvPicPr>
              <p:cNvPr id="34" name="图片 33"/>
              <p:cNvPicPr>
                <a:picLocks noChangeAspect="1"/>
              </p:cNvPicPr>
              <p:nvPr/>
            </p:nvPicPr>
            <p:blipFill>
              <a:blip r:embed="rId7"/>
              <a:stretch>
                <a:fillRect/>
              </a:stretch>
            </p:blipFill>
            <p:spPr>
              <a:xfrm>
                <a:off x="3060748" y="1929392"/>
                <a:ext cx="1292765" cy="1339697"/>
              </a:xfrm>
              <a:prstGeom prst="rect">
                <a:avLst/>
              </a:prstGeom>
            </p:spPr>
          </p:pic>
          <p:sp>
            <p:nvSpPr>
              <p:cNvPr id="35" name="矩形 34"/>
              <p:cNvSpPr/>
              <p:nvPr/>
            </p:nvSpPr>
            <p:spPr>
              <a:xfrm>
                <a:off x="1492225" y="1513327"/>
                <a:ext cx="2861289" cy="344659"/>
              </a:xfrm>
              <a:prstGeom prst="rect">
                <a:avLst/>
              </a:prstGeom>
              <a:solidFill>
                <a:schemeClr val="accent4">
                  <a:lumMod val="20000"/>
                  <a:lumOff val="80000"/>
                </a:schemeClr>
              </a:solidFill>
              <a:ln w="158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CN" altLang="en-US" sz="1350" b="1" dirty="0">
                    <a:solidFill>
                      <a:schemeClr val="tx1">
                        <a:lumMod val="65000"/>
                        <a:lumOff val="35000"/>
                      </a:schemeClr>
                    </a:solidFill>
                  </a:rPr>
                  <a:t>计算</a:t>
                </a:r>
              </a:p>
            </p:txBody>
          </p:sp>
          <p:sp>
            <p:nvSpPr>
              <p:cNvPr id="36" name="矩形 35"/>
              <p:cNvSpPr/>
              <p:nvPr/>
            </p:nvSpPr>
            <p:spPr>
              <a:xfrm>
                <a:off x="4629294" y="1513327"/>
                <a:ext cx="1279847" cy="344659"/>
              </a:xfrm>
              <a:prstGeom prst="rect">
                <a:avLst/>
              </a:prstGeom>
              <a:solidFill>
                <a:srgbClr val="00B0F0"/>
              </a:solidFill>
              <a:ln w="158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CN" altLang="en-US" sz="1350" b="1" dirty="0">
                    <a:solidFill>
                      <a:schemeClr val="tx1">
                        <a:lumMod val="65000"/>
                        <a:lumOff val="35000"/>
                      </a:schemeClr>
                    </a:solidFill>
                  </a:rPr>
                  <a:t>网络</a:t>
                </a:r>
              </a:p>
            </p:txBody>
          </p:sp>
          <p:sp>
            <p:nvSpPr>
              <p:cNvPr id="37" name="矩形 36"/>
              <p:cNvSpPr/>
              <p:nvPr/>
            </p:nvSpPr>
            <p:spPr>
              <a:xfrm>
                <a:off x="6183751" y="1504545"/>
                <a:ext cx="2839760" cy="344659"/>
              </a:xfrm>
              <a:prstGeom prst="rect">
                <a:avLst/>
              </a:prstGeom>
              <a:solidFill>
                <a:schemeClr val="accent6">
                  <a:lumMod val="20000"/>
                  <a:lumOff val="80000"/>
                </a:schemeClr>
              </a:solidFill>
              <a:ln w="158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CN" altLang="en-US" sz="1350" b="1" dirty="0">
                    <a:solidFill>
                      <a:schemeClr val="tx1">
                        <a:lumMod val="65000"/>
                        <a:lumOff val="35000"/>
                      </a:schemeClr>
                    </a:solidFill>
                  </a:rPr>
                  <a:t>存储</a:t>
                </a:r>
              </a:p>
            </p:txBody>
          </p:sp>
          <p:sp>
            <p:nvSpPr>
              <p:cNvPr id="38" name="矩形 37"/>
              <p:cNvSpPr/>
              <p:nvPr/>
            </p:nvSpPr>
            <p:spPr>
              <a:xfrm>
                <a:off x="9326873" y="1516767"/>
                <a:ext cx="1283827" cy="344659"/>
              </a:xfrm>
              <a:prstGeom prst="rect">
                <a:avLst/>
              </a:prstGeom>
              <a:solidFill>
                <a:schemeClr val="accent2">
                  <a:lumMod val="20000"/>
                  <a:lumOff val="80000"/>
                </a:schemeClr>
              </a:solidFill>
              <a:ln w="158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CN" altLang="en-US" sz="1350" b="1" dirty="0">
                    <a:solidFill>
                      <a:schemeClr val="tx1">
                        <a:lumMod val="65000"/>
                        <a:lumOff val="35000"/>
                      </a:schemeClr>
                    </a:solidFill>
                  </a:rPr>
                  <a:t>认证</a:t>
                </a:r>
              </a:p>
            </p:txBody>
          </p:sp>
        </p:grpSp>
        <p:pic>
          <p:nvPicPr>
            <p:cNvPr id="23" name="图片 22"/>
            <p:cNvPicPr>
              <a:picLocks noChangeAspect="1"/>
            </p:cNvPicPr>
            <p:nvPr/>
          </p:nvPicPr>
          <p:blipFill>
            <a:blip r:embed="rId8"/>
            <a:stretch>
              <a:fillRect/>
            </a:stretch>
          </p:blipFill>
          <p:spPr>
            <a:xfrm>
              <a:off x="2364" y="6025"/>
              <a:ext cx="14333" cy="912"/>
            </a:xfrm>
            <a:prstGeom prst="rect">
              <a:avLst/>
            </a:prstGeom>
          </p:spPr>
        </p:pic>
        <p:pic>
          <p:nvPicPr>
            <p:cNvPr id="24" name="图片 23"/>
            <p:cNvPicPr>
              <a:picLocks noChangeAspect="1"/>
            </p:cNvPicPr>
            <p:nvPr/>
          </p:nvPicPr>
          <p:blipFill>
            <a:blip r:embed="rId9"/>
            <a:stretch>
              <a:fillRect/>
            </a:stretch>
          </p:blipFill>
          <p:spPr>
            <a:xfrm>
              <a:off x="2350" y="7084"/>
              <a:ext cx="14360" cy="924"/>
            </a:xfrm>
            <a:prstGeom prst="rect">
              <a:avLst/>
            </a:prstGeom>
          </p:spPr>
        </p:pic>
        <p:pic>
          <p:nvPicPr>
            <p:cNvPr id="25" name="图片 24"/>
            <p:cNvPicPr>
              <a:picLocks noChangeAspect="1"/>
            </p:cNvPicPr>
            <p:nvPr/>
          </p:nvPicPr>
          <p:blipFill>
            <a:blip r:embed="rId10"/>
            <a:stretch>
              <a:fillRect/>
            </a:stretch>
          </p:blipFill>
          <p:spPr>
            <a:xfrm>
              <a:off x="2350" y="8155"/>
              <a:ext cx="14326" cy="918"/>
            </a:xfrm>
            <a:prstGeom prst="rect">
              <a:avLst/>
            </a:prstGeom>
          </p:spPr>
        </p:pic>
        <p:pic>
          <p:nvPicPr>
            <p:cNvPr id="26" name="图片 25"/>
            <p:cNvPicPr>
              <a:picLocks noChangeAspect="1"/>
            </p:cNvPicPr>
            <p:nvPr/>
          </p:nvPicPr>
          <p:blipFill>
            <a:blip r:embed="rId11"/>
            <a:stretch>
              <a:fillRect/>
            </a:stretch>
          </p:blipFill>
          <p:spPr>
            <a:xfrm>
              <a:off x="2350" y="9220"/>
              <a:ext cx="14333" cy="912"/>
            </a:xfrm>
            <a:prstGeom prst="rect">
              <a:avLst/>
            </a:prstGeom>
          </p:spPr>
        </p:pic>
      </p:grpSp>
      <p:sp>
        <p:nvSpPr>
          <p:cNvPr id="2" name="灯片编号占位符 1"/>
          <p:cNvSpPr>
            <a:spLocks noGrp="1"/>
          </p:cNvSpPr>
          <p:nvPr>
            <p:ph type="sldNum" sz="quarter" idx="12"/>
          </p:nvPr>
        </p:nvSpPr>
        <p:spPr/>
        <p:txBody>
          <a:bodyPr/>
          <a:lstStyle/>
          <a:p>
            <a:fld id="{F0C4230D-70C8-46E4-BBB8-30515E12620A}" type="slidenum">
              <a:rPr lang="en-US" smtClean="0"/>
              <a:t>5</a:t>
            </a:fld>
            <a:endParaRPr lang="en-US"/>
          </a:p>
        </p:txBody>
      </p:sp>
      <p:pic>
        <p:nvPicPr>
          <p:cNvPr id="40" name="图片 39"/>
          <p:cNvPicPr>
            <a:picLocks noChangeAspect="1"/>
          </p:cNvPicPr>
          <p:nvPr/>
        </p:nvPicPr>
        <p:blipFill>
          <a:blip r:embed="rId12"/>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14940368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31008" y="1518790"/>
            <a:ext cx="7315362" cy="589949"/>
            <a:chOff x="1159161" y="2742687"/>
            <a:chExt cx="9753816" cy="786599"/>
          </a:xfrm>
        </p:grpSpPr>
        <p:sp>
          <p:nvSpPr>
            <p:cNvPr id="14364" name="文本框 8"/>
            <p:cNvSpPr txBox="1">
              <a:spLocks noChangeArrowheads="1"/>
            </p:cNvSpPr>
            <p:nvPr/>
          </p:nvSpPr>
          <p:spPr bwMode="auto">
            <a:xfrm>
              <a:off x="1159161" y="2742687"/>
              <a:ext cx="9753816"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90000"/>
                </a:lnSpc>
                <a:buClr>
                  <a:srgbClr val="A4947E"/>
                </a:buClr>
                <a:buSzPct val="25000"/>
              </a:pPr>
              <a:r>
                <a:rPr lang="en-US" altLang="zh-CN" sz="2100" dirty="0">
                  <a:solidFill>
                    <a:schemeClr val="accent1">
                      <a:lumMod val="75000"/>
                    </a:schemeClr>
                  </a:solidFill>
                </a:rPr>
                <a:t>Kubernetes</a:t>
              </a:r>
              <a:r>
                <a:rPr lang="zh-CN" altLang="en-US" sz="2100" dirty="0">
                  <a:solidFill>
                    <a:schemeClr val="accent1">
                      <a:lumMod val="75000"/>
                    </a:schemeClr>
                  </a:solidFill>
                </a:rPr>
                <a:t>的高可用部署问题</a:t>
              </a: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sp>
        <p:nvSpPr>
          <p:cNvPr id="2" name="灯片编号占位符 1"/>
          <p:cNvSpPr>
            <a:spLocks noGrp="1"/>
          </p:cNvSpPr>
          <p:nvPr>
            <p:ph type="sldNum" sz="quarter" idx="12"/>
          </p:nvPr>
        </p:nvSpPr>
        <p:spPr/>
        <p:txBody>
          <a:bodyPr/>
          <a:lstStyle/>
          <a:p>
            <a:fld id="{F0C4230D-70C8-46E4-BBB8-30515E12620A}" type="slidenum">
              <a:rPr lang="en-US" smtClean="0"/>
              <a:t>50</a:t>
            </a:fld>
            <a:endParaRPr lang="en-US"/>
          </a:p>
        </p:txBody>
      </p:sp>
      <p:sp>
        <p:nvSpPr>
          <p:cNvPr id="9" name="内容占位符 4"/>
          <p:cNvSpPr txBox="1"/>
          <p:nvPr/>
        </p:nvSpPr>
        <p:spPr>
          <a:xfrm>
            <a:off x="1453153" y="1973552"/>
            <a:ext cx="4808987" cy="3345366"/>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zh-CN" altLang="en-US" sz="2400" dirty="0">
              <a:solidFill>
                <a:schemeClr val="accent1">
                  <a:lumMod val="75000"/>
                </a:schemeClr>
              </a:solidFill>
              <a:latin typeface="微软雅黑" charset="0"/>
              <a:ea typeface="微软雅黑" charset="0"/>
            </a:endParaRPr>
          </a:p>
          <a:p>
            <a:pPr>
              <a:buFont typeface="Wingdings" charset="0"/>
              <a:buChar char="Ø"/>
            </a:pPr>
            <a:r>
              <a:rPr lang="zh-CN" altLang="en-US" sz="2100" dirty="0">
                <a:solidFill>
                  <a:schemeClr val="accent1">
                    <a:lumMod val="75000"/>
                  </a:schemeClr>
                </a:solidFill>
                <a:latin typeface="微软雅黑" charset="0"/>
                <a:ea typeface="微软雅黑" charset="0"/>
              </a:rPr>
              <a:t>问题</a:t>
            </a:r>
            <a:endParaRPr lang="en-US" altLang="zh-CN" sz="2100" dirty="0">
              <a:solidFill>
                <a:schemeClr val="accent1">
                  <a:lumMod val="75000"/>
                </a:schemeClr>
              </a:solidFill>
              <a:latin typeface="微软雅黑" charset="0"/>
              <a:ea typeface="微软雅黑" charset="0"/>
            </a:endParaRPr>
          </a:p>
          <a:p>
            <a:pPr lvl="1">
              <a:buFont typeface="Wingdings" charset="0"/>
              <a:buChar char="Ø"/>
            </a:pPr>
            <a:r>
              <a:rPr lang="zh-CN" altLang="en-US" sz="1800" dirty="0">
                <a:solidFill>
                  <a:schemeClr val="accent1">
                    <a:lumMod val="75000"/>
                  </a:schemeClr>
                </a:solidFill>
                <a:latin typeface="微软雅黑" charset="0"/>
                <a:ea typeface="微软雅黑" charset="0"/>
              </a:rPr>
              <a:t>部署</a:t>
            </a:r>
            <a:r>
              <a:rPr lang="en-US" altLang="zh-CN" sz="1800" dirty="0">
                <a:solidFill>
                  <a:schemeClr val="accent1">
                    <a:lumMod val="75000"/>
                  </a:schemeClr>
                </a:solidFill>
                <a:latin typeface="微软雅黑" charset="0"/>
                <a:ea typeface="微软雅黑" charset="0"/>
              </a:rPr>
              <a:t>3</a:t>
            </a:r>
            <a:r>
              <a:rPr lang="zh-CN" altLang="en-US" sz="1800" dirty="0">
                <a:solidFill>
                  <a:schemeClr val="accent1">
                    <a:lumMod val="75000"/>
                  </a:schemeClr>
                </a:solidFill>
                <a:latin typeface="微软雅黑" charset="0"/>
                <a:ea typeface="微软雅黑" charset="0"/>
              </a:rPr>
              <a:t>个</a:t>
            </a:r>
            <a:r>
              <a:rPr lang="en-US" altLang="zh-CN" sz="1800" dirty="0" err="1">
                <a:solidFill>
                  <a:schemeClr val="accent1">
                    <a:lumMod val="75000"/>
                  </a:schemeClr>
                </a:solidFill>
                <a:latin typeface="微软雅黑" charset="0"/>
                <a:ea typeface="微软雅黑" charset="0"/>
              </a:rPr>
              <a:t>kube</a:t>
            </a:r>
            <a:r>
              <a:rPr lang="en-US" altLang="zh-CN" sz="1800" dirty="0">
                <a:solidFill>
                  <a:schemeClr val="accent1">
                    <a:lumMod val="75000"/>
                  </a:schemeClr>
                </a:solidFill>
                <a:latin typeface="微软雅黑" charset="0"/>
                <a:ea typeface="微软雅黑" charset="0"/>
              </a:rPr>
              <a:t>-master</a:t>
            </a:r>
            <a:r>
              <a:rPr lang="zh-CN" altLang="en-US" sz="1800" dirty="0">
                <a:solidFill>
                  <a:schemeClr val="accent1">
                    <a:lumMod val="75000"/>
                  </a:schemeClr>
                </a:solidFill>
                <a:latin typeface="微软雅黑" charset="0"/>
                <a:ea typeface="微软雅黑" charset="0"/>
              </a:rPr>
              <a:t>节点，</a:t>
            </a:r>
            <a:r>
              <a:rPr lang="en-US" altLang="zh-CN" sz="1800" dirty="0">
                <a:solidFill>
                  <a:schemeClr val="accent1">
                    <a:lumMod val="75000"/>
                  </a:schemeClr>
                </a:solidFill>
                <a:latin typeface="微软雅黑" charset="0"/>
                <a:ea typeface="微软雅黑" charset="0"/>
              </a:rPr>
              <a:t>3</a:t>
            </a:r>
            <a:r>
              <a:rPr lang="zh-CN" altLang="en-US" sz="1800" dirty="0">
                <a:solidFill>
                  <a:schemeClr val="accent1">
                    <a:lumMod val="75000"/>
                  </a:schemeClr>
                </a:solidFill>
                <a:latin typeface="微软雅黑" charset="0"/>
                <a:ea typeface="微软雅黑" charset="0"/>
              </a:rPr>
              <a:t>个节点的</a:t>
            </a:r>
            <a:r>
              <a:rPr lang="en-US" altLang="zh-CN" sz="1800" dirty="0" err="1">
                <a:solidFill>
                  <a:schemeClr val="accent1">
                    <a:lumMod val="75000"/>
                  </a:schemeClr>
                </a:solidFill>
                <a:latin typeface="微软雅黑" charset="0"/>
                <a:ea typeface="微软雅黑" charset="0"/>
              </a:rPr>
              <a:t>kube</a:t>
            </a:r>
            <a:r>
              <a:rPr lang="en-US" altLang="zh-CN" sz="1800" dirty="0">
                <a:solidFill>
                  <a:schemeClr val="accent1">
                    <a:lumMod val="75000"/>
                  </a:schemeClr>
                </a:solidFill>
                <a:latin typeface="微软雅黑" charset="0"/>
                <a:ea typeface="微软雅黑" charset="0"/>
              </a:rPr>
              <a:t> API Server</a:t>
            </a:r>
            <a:r>
              <a:rPr lang="zh-CN" altLang="en-US" sz="1800" dirty="0">
                <a:solidFill>
                  <a:schemeClr val="accent1">
                    <a:lumMod val="75000"/>
                  </a:schemeClr>
                </a:solidFill>
                <a:latin typeface="微软雅黑" charset="0"/>
                <a:ea typeface="微软雅黑" charset="0"/>
              </a:rPr>
              <a:t>不能同时工作，同时只能启动一个服务实例</a:t>
            </a:r>
            <a:endParaRPr lang="en-US" altLang="zh-CN" sz="1800" dirty="0">
              <a:solidFill>
                <a:schemeClr val="accent1">
                  <a:lumMod val="75000"/>
                </a:schemeClr>
              </a:solidFill>
              <a:latin typeface="微软雅黑" charset="0"/>
              <a:ea typeface="微软雅黑" charset="0"/>
            </a:endParaRPr>
          </a:p>
          <a:p>
            <a:pPr>
              <a:buFont typeface="Wingdings" charset="0"/>
              <a:buChar char="Ø"/>
            </a:pPr>
            <a:r>
              <a:rPr lang="zh-CN" altLang="en-US" sz="2100" dirty="0">
                <a:solidFill>
                  <a:schemeClr val="accent1">
                    <a:lumMod val="75000"/>
                  </a:schemeClr>
                </a:solidFill>
                <a:latin typeface="微软雅黑" charset="0"/>
                <a:ea typeface="微软雅黑" charset="0"/>
              </a:rPr>
              <a:t>解决方案</a:t>
            </a:r>
            <a:endParaRPr lang="en-US" altLang="zh-CN" sz="2100" dirty="0">
              <a:solidFill>
                <a:schemeClr val="accent1">
                  <a:lumMod val="75000"/>
                </a:schemeClr>
              </a:solidFill>
              <a:latin typeface="微软雅黑" charset="0"/>
              <a:ea typeface="微软雅黑" charset="0"/>
            </a:endParaRPr>
          </a:p>
          <a:p>
            <a:pPr lvl="1">
              <a:buFont typeface="Wingdings" charset="0"/>
              <a:buChar char="Ø"/>
            </a:pPr>
            <a:r>
              <a:rPr lang="zh-CN" altLang="en-US" sz="2100" dirty="0">
                <a:solidFill>
                  <a:schemeClr val="accent1">
                    <a:lumMod val="75000"/>
                  </a:schemeClr>
                </a:solidFill>
                <a:latin typeface="微软雅黑" charset="0"/>
                <a:ea typeface="微软雅黑" charset="0"/>
              </a:rPr>
              <a:t>升级到</a:t>
            </a:r>
            <a:r>
              <a:rPr lang="en-US" altLang="zh-CN" sz="2100" dirty="0">
                <a:solidFill>
                  <a:schemeClr val="accent1">
                    <a:lumMod val="75000"/>
                  </a:schemeClr>
                </a:solidFill>
                <a:latin typeface="微软雅黑" charset="0"/>
                <a:ea typeface="微软雅黑" charset="0"/>
              </a:rPr>
              <a:t>Kubernetes 1.2</a:t>
            </a:r>
            <a:r>
              <a:rPr lang="zh-CN" altLang="en-US" sz="2100" dirty="0">
                <a:solidFill>
                  <a:schemeClr val="accent1">
                    <a:lumMod val="75000"/>
                  </a:schemeClr>
                </a:solidFill>
                <a:latin typeface="微软雅黑" charset="0"/>
                <a:ea typeface="微软雅黑" charset="0"/>
              </a:rPr>
              <a:t>，</a:t>
            </a:r>
            <a:r>
              <a:rPr lang="en-US" altLang="zh-CN" sz="2100" dirty="0">
                <a:solidFill>
                  <a:schemeClr val="accent1">
                    <a:lumMod val="75000"/>
                  </a:schemeClr>
                </a:solidFill>
                <a:latin typeface="微软雅黑" charset="0"/>
                <a:ea typeface="微软雅黑" charset="0"/>
              </a:rPr>
              <a:t>3</a:t>
            </a:r>
            <a:r>
              <a:rPr lang="zh-CN" altLang="en-US" sz="2100" dirty="0">
                <a:solidFill>
                  <a:schemeClr val="accent1">
                    <a:lumMod val="75000"/>
                  </a:schemeClr>
                </a:solidFill>
                <a:latin typeface="微软雅黑" charset="0"/>
                <a:ea typeface="微软雅黑" charset="0"/>
              </a:rPr>
              <a:t>个</a:t>
            </a:r>
            <a:r>
              <a:rPr lang="en-US" altLang="zh-CN" sz="2100" dirty="0" err="1">
                <a:solidFill>
                  <a:schemeClr val="accent1">
                    <a:lumMod val="75000"/>
                  </a:schemeClr>
                </a:solidFill>
                <a:latin typeface="微软雅黑" charset="0"/>
                <a:ea typeface="微软雅黑" charset="0"/>
              </a:rPr>
              <a:t>kube</a:t>
            </a:r>
            <a:r>
              <a:rPr lang="en-US" altLang="zh-CN" sz="2100" dirty="0">
                <a:solidFill>
                  <a:schemeClr val="accent1">
                    <a:lumMod val="75000"/>
                  </a:schemeClr>
                </a:solidFill>
                <a:latin typeface="微软雅黑" charset="0"/>
                <a:ea typeface="微软雅黑" charset="0"/>
              </a:rPr>
              <a:t> API Server</a:t>
            </a:r>
            <a:r>
              <a:rPr lang="zh-CN" altLang="en-US" sz="2100" dirty="0">
                <a:solidFill>
                  <a:schemeClr val="accent1">
                    <a:lumMod val="75000"/>
                  </a:schemeClr>
                </a:solidFill>
                <a:latin typeface="微软雅黑" charset="0"/>
                <a:ea typeface="微软雅黑" charset="0"/>
              </a:rPr>
              <a:t>可以同时提供服务，</a:t>
            </a:r>
            <a:r>
              <a:rPr lang="en-US" altLang="zh-CN" sz="2100" dirty="0">
                <a:solidFill>
                  <a:schemeClr val="accent1">
                    <a:lumMod val="75000"/>
                  </a:schemeClr>
                </a:solidFill>
                <a:latin typeface="微软雅黑" charset="0"/>
                <a:ea typeface="微软雅黑" charset="0"/>
              </a:rPr>
              <a:t>scheduler</a:t>
            </a:r>
            <a:r>
              <a:rPr lang="zh-CN" altLang="en-US" sz="2100" dirty="0">
                <a:solidFill>
                  <a:schemeClr val="accent1">
                    <a:lumMod val="75000"/>
                  </a:schemeClr>
                </a:solidFill>
                <a:latin typeface="微软雅黑" charset="0"/>
                <a:ea typeface="微软雅黑" charset="0"/>
              </a:rPr>
              <a:t>和</a:t>
            </a:r>
            <a:r>
              <a:rPr lang="en-US" altLang="zh-CN" sz="2100" dirty="0">
                <a:solidFill>
                  <a:schemeClr val="accent1">
                    <a:lumMod val="75000"/>
                  </a:schemeClr>
                </a:solidFill>
                <a:latin typeface="微软雅黑" charset="0"/>
                <a:ea typeface="微软雅黑" charset="0"/>
              </a:rPr>
              <a:t>controller manager</a:t>
            </a:r>
            <a:r>
              <a:rPr lang="zh-CN" altLang="en-US" sz="2100" dirty="0">
                <a:solidFill>
                  <a:schemeClr val="accent1">
                    <a:lumMod val="75000"/>
                  </a:schemeClr>
                </a:solidFill>
                <a:latin typeface="微软雅黑" charset="0"/>
                <a:ea typeface="微软雅黑" charset="0"/>
              </a:rPr>
              <a:t>服务只有</a:t>
            </a:r>
            <a:r>
              <a:rPr lang="en-US" altLang="zh-CN" sz="2100" dirty="0">
                <a:solidFill>
                  <a:schemeClr val="accent1">
                    <a:lumMod val="75000"/>
                  </a:schemeClr>
                </a:solidFill>
                <a:latin typeface="微软雅黑" charset="0"/>
                <a:ea typeface="微软雅黑" charset="0"/>
              </a:rPr>
              <a:t>1</a:t>
            </a:r>
            <a:r>
              <a:rPr lang="zh-CN" altLang="en-US" sz="2100" dirty="0">
                <a:solidFill>
                  <a:schemeClr val="accent1">
                    <a:lumMod val="75000"/>
                  </a:schemeClr>
                </a:solidFill>
                <a:latin typeface="微软雅黑" charset="0"/>
                <a:ea typeface="微软雅黑" charset="0"/>
              </a:rPr>
              <a:t>个节点运行，其他两个节点处于备用状态</a:t>
            </a:r>
            <a:endParaRPr lang="en-US" altLang="zh-CN" sz="1800" dirty="0">
              <a:solidFill>
                <a:schemeClr val="accent1">
                  <a:lumMod val="75000"/>
                </a:schemeClr>
              </a:solidFill>
              <a:latin typeface="微软雅黑" charset="0"/>
              <a:ea typeface="微软雅黑" charset="0"/>
            </a:endParaRPr>
          </a:p>
          <a:p>
            <a:pPr lvl="1">
              <a:buFont typeface="Wingdings" charset="0"/>
              <a:buChar char="Ø"/>
            </a:pPr>
            <a:r>
              <a:rPr lang="en-US" altLang="zh-CN" sz="2100" dirty="0" err="1">
                <a:solidFill>
                  <a:schemeClr val="accent1">
                    <a:lumMod val="75000"/>
                  </a:schemeClr>
                </a:solidFill>
                <a:latin typeface="微软雅黑" charset="0"/>
                <a:ea typeface="微软雅黑" charset="0"/>
              </a:rPr>
              <a:t>HAProxy</a:t>
            </a:r>
            <a:r>
              <a:rPr lang="zh-CN" altLang="en-US" sz="2100" dirty="0">
                <a:solidFill>
                  <a:schemeClr val="accent1">
                    <a:lumMod val="75000"/>
                  </a:schemeClr>
                </a:solidFill>
                <a:latin typeface="微软雅黑" charset="0"/>
                <a:ea typeface="微软雅黑" charset="0"/>
              </a:rPr>
              <a:t>前端用</a:t>
            </a:r>
            <a:r>
              <a:rPr lang="en-US" altLang="zh-CN" sz="2100" dirty="0" err="1">
                <a:solidFill>
                  <a:schemeClr val="accent1">
                    <a:lumMod val="75000"/>
                  </a:schemeClr>
                </a:solidFill>
                <a:latin typeface="微软雅黑" charset="0"/>
                <a:ea typeface="微软雅黑" charset="0"/>
              </a:rPr>
              <a:t>Haproxy</a:t>
            </a:r>
            <a:r>
              <a:rPr lang="zh-CN" altLang="en-US" sz="2100" dirty="0">
                <a:solidFill>
                  <a:schemeClr val="accent1">
                    <a:lumMod val="75000"/>
                  </a:schemeClr>
                </a:solidFill>
                <a:latin typeface="微软雅黑" charset="0"/>
                <a:ea typeface="微软雅黑" charset="0"/>
              </a:rPr>
              <a:t>做负载均衡，代理转发到</a:t>
            </a:r>
            <a:r>
              <a:rPr lang="en-US" altLang="zh-CN" sz="2100" dirty="0">
                <a:solidFill>
                  <a:schemeClr val="accent1">
                    <a:lumMod val="75000"/>
                  </a:schemeClr>
                </a:solidFill>
                <a:latin typeface="微软雅黑" charset="0"/>
                <a:ea typeface="微软雅黑" charset="0"/>
              </a:rPr>
              <a:t>3</a:t>
            </a:r>
            <a:r>
              <a:rPr lang="zh-CN" altLang="en-US" sz="2100" dirty="0">
                <a:solidFill>
                  <a:schemeClr val="accent1">
                    <a:lumMod val="75000"/>
                  </a:schemeClr>
                </a:solidFill>
                <a:latin typeface="微软雅黑" charset="0"/>
                <a:ea typeface="微软雅黑" charset="0"/>
              </a:rPr>
              <a:t>个</a:t>
            </a:r>
            <a:r>
              <a:rPr lang="en-US" altLang="zh-CN" sz="2100" dirty="0">
                <a:solidFill>
                  <a:schemeClr val="accent1">
                    <a:lumMod val="75000"/>
                  </a:schemeClr>
                </a:solidFill>
                <a:latin typeface="微软雅黑" charset="0"/>
                <a:ea typeface="微软雅黑" charset="0"/>
              </a:rPr>
              <a:t>API Server</a:t>
            </a:r>
            <a:r>
              <a:rPr lang="zh-CN" altLang="en-US" sz="2100" dirty="0">
                <a:solidFill>
                  <a:schemeClr val="accent1">
                    <a:lumMod val="75000"/>
                  </a:schemeClr>
                </a:solidFill>
                <a:latin typeface="微软雅黑" charset="0"/>
                <a:ea typeface="微软雅黑" charset="0"/>
              </a:rPr>
              <a:t>的后端</a:t>
            </a:r>
            <a:r>
              <a:rPr lang="en-US" altLang="zh-CN" sz="2100" dirty="0">
                <a:solidFill>
                  <a:schemeClr val="accent1">
                    <a:lumMod val="75000"/>
                  </a:schemeClr>
                </a:solidFill>
                <a:latin typeface="微软雅黑" charset="0"/>
                <a:ea typeface="微软雅黑" charset="0"/>
              </a:rPr>
              <a:t>IP</a:t>
            </a:r>
          </a:p>
          <a:p>
            <a:pPr lvl="2">
              <a:buFont typeface="Wingdings" charset="0"/>
              <a:buChar char="Ø"/>
            </a:pPr>
            <a:endParaRPr lang="en-US" altLang="zh-CN" sz="1800" dirty="0">
              <a:solidFill>
                <a:schemeClr val="accent1">
                  <a:lumMod val="75000"/>
                </a:schemeClr>
              </a:solidFill>
              <a:latin typeface="微软雅黑" charset="0"/>
              <a:ea typeface="微软雅黑" charset="0"/>
            </a:endParaRPr>
          </a:p>
        </p:txBody>
      </p:sp>
      <p:pic>
        <p:nvPicPr>
          <p:cNvPr id="8" name="图片 7"/>
          <p:cNvPicPr>
            <a:picLocks noChangeAspect="1"/>
          </p:cNvPicPr>
          <p:nvPr/>
        </p:nvPicPr>
        <p:blipFill>
          <a:blip r:embed="rId2"/>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18095451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31008" y="1531689"/>
            <a:ext cx="7315362" cy="577051"/>
            <a:chOff x="1159161" y="2759884"/>
            <a:chExt cx="9753816" cy="769402"/>
          </a:xfrm>
        </p:grpSpPr>
        <p:sp>
          <p:nvSpPr>
            <p:cNvPr id="14364" name="文本框 8"/>
            <p:cNvSpPr txBox="1">
              <a:spLocks noChangeArrowheads="1"/>
            </p:cNvSpPr>
            <p:nvPr/>
          </p:nvSpPr>
          <p:spPr bwMode="auto">
            <a:xfrm>
              <a:off x="1159161" y="2759884"/>
              <a:ext cx="975381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轻元数据中心操作系统</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sp>
        <p:nvSpPr>
          <p:cNvPr id="21" name="内容占位符 4"/>
          <p:cNvSpPr>
            <a:spLocks noGrp="1"/>
          </p:cNvSpPr>
          <p:nvPr>
            <p:ph idx="1"/>
          </p:nvPr>
        </p:nvSpPr>
        <p:spPr>
          <a:xfrm>
            <a:off x="1225985" y="1846969"/>
            <a:ext cx="6576164" cy="3500862"/>
          </a:xfrm>
        </p:spPr>
        <p:txBody>
          <a:bodyPr>
            <a:normAutofit fontScale="70000" lnSpcReduction="20000"/>
          </a:bodyPr>
          <a:lstStyle/>
          <a:p>
            <a:pPr marL="0" indent="0">
              <a:buNone/>
            </a:pPr>
            <a:endParaRPr lang="zh-CN" altLang="en-US" dirty="0" smtClean="0">
              <a:solidFill>
                <a:schemeClr val="accent1">
                  <a:lumMod val="75000"/>
                </a:schemeClr>
              </a:solidFill>
              <a:latin typeface="微软雅黑" charset="0"/>
              <a:ea typeface="微软雅黑" charset="0"/>
            </a:endParaRPr>
          </a:p>
          <a:p>
            <a:pPr>
              <a:lnSpc>
                <a:spcPct val="110000"/>
              </a:lnSpc>
              <a:buFont typeface="Wingdings" panose="05000000000000000000" pitchFamily="2" charset="2"/>
              <a:buChar char="Ø"/>
            </a:pPr>
            <a:r>
              <a:rPr lang="en-US" altLang="zh-CN" dirty="0" err="1" smtClean="0">
                <a:solidFill>
                  <a:schemeClr val="accent1">
                    <a:lumMod val="75000"/>
                  </a:schemeClr>
                </a:solidFill>
              </a:rPr>
              <a:t>OpenStack+Kubernetes</a:t>
            </a:r>
            <a:r>
              <a:rPr lang="zh-CN" altLang="en-US" dirty="0" smtClean="0">
                <a:solidFill>
                  <a:schemeClr val="accent1">
                    <a:lumMod val="75000"/>
                  </a:schemeClr>
                </a:solidFill>
              </a:rPr>
              <a:t>作为平台基础</a:t>
            </a:r>
            <a:endParaRPr lang="en-US" altLang="zh-CN" dirty="0" smtClean="0">
              <a:solidFill>
                <a:schemeClr val="accent1">
                  <a:lumMod val="75000"/>
                </a:schemeClr>
              </a:solidFill>
            </a:endParaRPr>
          </a:p>
          <a:p>
            <a:pPr>
              <a:lnSpc>
                <a:spcPct val="110000"/>
              </a:lnSpc>
              <a:buFont typeface="Wingdings" panose="05000000000000000000" pitchFamily="2" charset="2"/>
              <a:buChar char="Ø"/>
            </a:pPr>
            <a:r>
              <a:rPr lang="zh-CN" altLang="en-US" dirty="0" smtClean="0">
                <a:solidFill>
                  <a:schemeClr val="accent1">
                    <a:lumMod val="75000"/>
                  </a:schemeClr>
                </a:solidFill>
              </a:rPr>
              <a:t>混合云的</a:t>
            </a:r>
            <a:r>
              <a:rPr lang="zh-CN" altLang="en-US" dirty="0">
                <a:solidFill>
                  <a:schemeClr val="accent1">
                    <a:lumMod val="75000"/>
                  </a:schemeClr>
                </a:solidFill>
              </a:rPr>
              <a:t>容器</a:t>
            </a:r>
            <a:r>
              <a:rPr lang="zh-CN" altLang="en-US" dirty="0" smtClean="0">
                <a:solidFill>
                  <a:schemeClr val="accent1">
                    <a:lumMod val="75000"/>
                  </a:schemeClr>
                </a:solidFill>
              </a:rPr>
              <a:t>集群</a:t>
            </a:r>
            <a:r>
              <a:rPr lang="zh-CN" altLang="en-US" dirty="0">
                <a:solidFill>
                  <a:schemeClr val="accent1">
                    <a:lumMod val="75000"/>
                  </a:schemeClr>
                </a:solidFill>
              </a:rPr>
              <a:t>管理</a:t>
            </a:r>
            <a:endParaRPr lang="en-US" altLang="zh-CN" dirty="0" smtClean="0">
              <a:solidFill>
                <a:schemeClr val="accent1">
                  <a:lumMod val="75000"/>
                </a:schemeClr>
              </a:solidFill>
            </a:endParaRPr>
          </a:p>
          <a:p>
            <a:pPr>
              <a:lnSpc>
                <a:spcPct val="110000"/>
              </a:lnSpc>
              <a:buFont typeface="Wingdings" panose="05000000000000000000" pitchFamily="2" charset="2"/>
              <a:buChar char="Ø"/>
            </a:pPr>
            <a:r>
              <a:rPr lang="zh-CN" altLang="en-US" dirty="0" smtClean="0">
                <a:solidFill>
                  <a:schemeClr val="accent1">
                    <a:lumMod val="75000"/>
                  </a:schemeClr>
                </a:solidFill>
              </a:rPr>
              <a:t>容器</a:t>
            </a:r>
            <a:r>
              <a:rPr lang="zh-CN" altLang="en-US" dirty="0">
                <a:solidFill>
                  <a:schemeClr val="accent1">
                    <a:lumMod val="75000"/>
                  </a:schemeClr>
                </a:solidFill>
              </a:rPr>
              <a:t>和虚拟机组合</a:t>
            </a:r>
            <a:r>
              <a:rPr lang="zh-CN" altLang="en-US" dirty="0" smtClean="0">
                <a:solidFill>
                  <a:schemeClr val="accent1">
                    <a:lumMod val="75000"/>
                  </a:schemeClr>
                </a:solidFill>
              </a:rPr>
              <a:t>服务对接弹性大数据平台</a:t>
            </a:r>
            <a:endParaRPr lang="en-US" altLang="zh-CN" dirty="0">
              <a:solidFill>
                <a:schemeClr val="accent1">
                  <a:lumMod val="75000"/>
                </a:schemeClr>
              </a:solidFill>
            </a:endParaRPr>
          </a:p>
          <a:p>
            <a:pPr>
              <a:lnSpc>
                <a:spcPct val="110000"/>
              </a:lnSpc>
              <a:buFont typeface="Wingdings" panose="05000000000000000000" pitchFamily="2" charset="2"/>
              <a:buChar char="Ø"/>
            </a:pPr>
            <a:r>
              <a:rPr lang="zh-CN" altLang="en-US" dirty="0" smtClean="0">
                <a:solidFill>
                  <a:schemeClr val="accent1">
                    <a:lumMod val="75000"/>
                  </a:schemeClr>
                </a:solidFill>
              </a:rPr>
              <a:t>跨</a:t>
            </a:r>
            <a:r>
              <a:rPr lang="zh-CN" altLang="en-US" dirty="0">
                <a:solidFill>
                  <a:schemeClr val="accent1">
                    <a:lumMod val="75000"/>
                  </a:schemeClr>
                </a:solidFill>
              </a:rPr>
              <a:t>容器和虚拟机的网络</a:t>
            </a:r>
            <a:r>
              <a:rPr lang="zh-CN" altLang="en-US" dirty="0" smtClean="0">
                <a:solidFill>
                  <a:schemeClr val="accent1">
                    <a:lumMod val="75000"/>
                  </a:schemeClr>
                </a:solidFill>
              </a:rPr>
              <a:t>服务：</a:t>
            </a:r>
            <a:r>
              <a:rPr lang="zh-CN" altLang="en-US" dirty="0">
                <a:solidFill>
                  <a:schemeClr val="accent1">
                    <a:lumMod val="75000"/>
                  </a:schemeClr>
                </a:solidFill>
              </a:rPr>
              <a:t>租户隔离、负载均衡、发布服务到公网访问、端口映射、滚动</a:t>
            </a:r>
            <a:r>
              <a:rPr lang="zh-CN" altLang="en-US" dirty="0" smtClean="0">
                <a:solidFill>
                  <a:schemeClr val="accent1">
                    <a:lumMod val="75000"/>
                  </a:schemeClr>
                </a:solidFill>
              </a:rPr>
              <a:t>升级</a:t>
            </a:r>
            <a:endParaRPr lang="en-US" altLang="zh-CN" dirty="0">
              <a:solidFill>
                <a:schemeClr val="accent1">
                  <a:lumMod val="75000"/>
                </a:schemeClr>
              </a:solidFill>
            </a:endParaRPr>
          </a:p>
          <a:p>
            <a:pPr>
              <a:lnSpc>
                <a:spcPct val="110000"/>
              </a:lnSpc>
              <a:buFont typeface="Wingdings" panose="05000000000000000000" pitchFamily="2" charset="2"/>
              <a:buChar char="Ø"/>
            </a:pPr>
            <a:r>
              <a:rPr lang="zh-CN" altLang="en-US" dirty="0" smtClean="0">
                <a:solidFill>
                  <a:schemeClr val="accent1">
                    <a:lumMod val="75000"/>
                  </a:schemeClr>
                </a:solidFill>
              </a:rPr>
              <a:t>高可扩展的存储服务：块存储、对象存储、共享网络存储</a:t>
            </a:r>
            <a:endParaRPr lang="en-US" altLang="zh-CN" dirty="0" smtClean="0">
              <a:solidFill>
                <a:schemeClr val="accent1">
                  <a:lumMod val="75000"/>
                </a:schemeClr>
              </a:solidFill>
            </a:endParaRPr>
          </a:p>
          <a:p>
            <a:pPr>
              <a:lnSpc>
                <a:spcPct val="110000"/>
              </a:lnSpc>
              <a:buFont typeface="Wingdings" panose="05000000000000000000" pitchFamily="2" charset="2"/>
              <a:buChar char="Ø"/>
            </a:pPr>
            <a:r>
              <a:rPr lang="zh-CN" altLang="en-US" dirty="0" smtClean="0">
                <a:solidFill>
                  <a:schemeClr val="accent1">
                    <a:lumMod val="75000"/>
                  </a:schemeClr>
                </a:solidFill>
              </a:rPr>
              <a:t>实施了多个容器和虚拟机组合服务的企业云案例</a:t>
            </a:r>
            <a:endParaRPr lang="en-US" altLang="zh-CN" dirty="0" smtClean="0">
              <a:solidFill>
                <a:schemeClr val="accent1">
                  <a:lumMod val="75000"/>
                </a:schemeClr>
              </a:solidFill>
            </a:endParaRPr>
          </a:p>
          <a:p>
            <a:pPr>
              <a:buFont typeface="Wingdings" panose="05000000000000000000" pitchFamily="2" charset="2"/>
              <a:buChar char="Ø"/>
            </a:pPr>
            <a:endParaRPr lang="en-US" altLang="zh-CN" sz="1800" b="1" dirty="0">
              <a:solidFill>
                <a:schemeClr val="accent1">
                  <a:lumMod val="75000"/>
                </a:schemeClr>
              </a:solidFill>
            </a:endParaRPr>
          </a:p>
        </p:txBody>
      </p:sp>
      <p:sp>
        <p:nvSpPr>
          <p:cNvPr id="2" name="灯片编号占位符 1"/>
          <p:cNvSpPr>
            <a:spLocks noGrp="1"/>
          </p:cNvSpPr>
          <p:nvPr>
            <p:ph type="sldNum" sz="quarter" idx="12"/>
          </p:nvPr>
        </p:nvSpPr>
        <p:spPr/>
        <p:txBody>
          <a:bodyPr/>
          <a:lstStyle/>
          <a:p>
            <a:fld id="{F0C4230D-70C8-46E4-BBB8-30515E12620A}" type="slidenum">
              <a:rPr lang="en-US" smtClean="0"/>
              <a:t>51</a:t>
            </a:fld>
            <a:endParaRPr lang="en-US"/>
          </a:p>
        </p:txBody>
      </p:sp>
      <p:pic>
        <p:nvPicPr>
          <p:cNvPr id="8" name="图片 7"/>
          <p:cNvPicPr>
            <a:picLocks noChangeAspect="1"/>
          </p:cNvPicPr>
          <p:nvPr/>
        </p:nvPicPr>
        <p:blipFill>
          <a:blip r:embed="rId2"/>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16232390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0C4230D-70C8-46E4-BBB8-30515E12620A}" type="slidenum">
              <a:rPr lang="en-US" smtClean="0"/>
              <a:t>52</a:t>
            </a:fld>
            <a:endParaRPr lang="en-US"/>
          </a:p>
        </p:txBody>
      </p:sp>
      <p:sp>
        <p:nvSpPr>
          <p:cNvPr id="9" name="文本占位符 1"/>
          <p:cNvSpPr txBox="1">
            <a:spLocks/>
          </p:cNvSpPr>
          <p:nvPr/>
        </p:nvSpPr>
        <p:spPr>
          <a:xfrm>
            <a:off x="1221288" y="1582485"/>
            <a:ext cx="6858000" cy="1088556"/>
          </a:xfrm>
          <a:prstGeom prst="rect">
            <a:avLst/>
          </a:prstGeom>
        </p:spPr>
        <p:txBody>
          <a:bodyPr vert="horz" lIns="68580" tIns="34290" rIns="68580" bIns="3429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accent1">
                    <a:lumMod val="75000"/>
                  </a:schemeClr>
                </a:solidFill>
              </a:rPr>
              <a:t>轻元科技</a:t>
            </a:r>
            <a:endParaRPr lang="en-US" altLang="zh-CN" sz="2400" dirty="0">
              <a:solidFill>
                <a:schemeClr val="accent1">
                  <a:lumMod val="75000"/>
                </a:schemeClr>
              </a:solidFill>
            </a:endParaRPr>
          </a:p>
          <a:p>
            <a:pPr algn="ctr"/>
            <a:r>
              <a:rPr lang="zh-CN" altLang="en-US" sz="2400" dirty="0">
                <a:solidFill>
                  <a:schemeClr val="accent1">
                    <a:lumMod val="75000"/>
                  </a:schemeClr>
                </a:solidFill>
              </a:rPr>
              <a:t>自主打造数据中心操作系统</a:t>
            </a:r>
            <a:endParaRPr lang="en-US" altLang="zh-CN" sz="2400" dirty="0">
              <a:solidFill>
                <a:schemeClr val="accent1">
                  <a:lumMod val="75000"/>
                </a:schemeClr>
              </a:solidFill>
            </a:endParaRPr>
          </a:p>
          <a:p>
            <a:pPr algn="ctr"/>
            <a:r>
              <a:rPr lang="zh-CN" altLang="en-US" sz="2400" dirty="0">
                <a:solidFill>
                  <a:schemeClr val="accent1">
                    <a:lumMod val="75000"/>
                  </a:schemeClr>
                </a:solidFill>
              </a:rPr>
              <a:t>谢谢</a:t>
            </a:r>
          </a:p>
        </p:txBody>
      </p:sp>
      <p:sp>
        <p:nvSpPr>
          <p:cNvPr id="10" name="Shape 191"/>
          <p:cNvSpPr txBox="1"/>
          <p:nvPr/>
        </p:nvSpPr>
        <p:spPr>
          <a:xfrm>
            <a:off x="2110922" y="4891283"/>
            <a:ext cx="5078730" cy="697526"/>
          </a:xfrm>
          <a:prstGeom prst="rect">
            <a:avLst/>
          </a:prstGeom>
          <a:noFill/>
          <a:ln>
            <a:noFill/>
          </a:ln>
        </p:spPr>
        <p:txBody>
          <a:bodyPr vert="horz" lIns="34294" tIns="34294" rIns="34294" bIns="34294"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90000"/>
              </a:lnSpc>
              <a:spcBef>
                <a:spcPts val="0"/>
              </a:spcBef>
              <a:buClr>
                <a:srgbClr val="A4947E"/>
              </a:buClr>
              <a:buSzPct val="25000"/>
            </a:pPr>
            <a:r>
              <a:rPr lang="en-US" sz="1800" dirty="0">
                <a:solidFill>
                  <a:schemeClr val="accent1">
                    <a:lumMod val="75000"/>
                  </a:schemeClr>
                </a:solidFill>
              </a:rPr>
              <a:t>http://www.qingyuanos.com/opening.html</a:t>
            </a:r>
          </a:p>
          <a:p>
            <a:pPr>
              <a:lnSpc>
                <a:spcPct val="90000"/>
              </a:lnSpc>
              <a:spcBef>
                <a:spcPts val="0"/>
              </a:spcBef>
              <a:buClr>
                <a:srgbClr val="A4947E"/>
              </a:buClr>
              <a:buSzPct val="25000"/>
            </a:pPr>
            <a:r>
              <a:rPr lang="en-US" sz="1800" dirty="0">
                <a:solidFill>
                  <a:schemeClr val="accent1">
                    <a:lumMod val="75000"/>
                  </a:schemeClr>
                </a:solidFill>
              </a:rPr>
              <a:t>sales@qingyuanos.com</a:t>
            </a:r>
          </a:p>
          <a:p>
            <a:pPr>
              <a:lnSpc>
                <a:spcPct val="90000"/>
              </a:lnSpc>
              <a:spcBef>
                <a:spcPts val="0"/>
              </a:spcBef>
              <a:buClr>
                <a:srgbClr val="A4947E"/>
              </a:buClr>
              <a:buSzPct val="25000"/>
            </a:pPr>
            <a:r>
              <a:rPr lang="en-US" sz="1800" dirty="0">
                <a:solidFill>
                  <a:schemeClr val="accent1">
                    <a:lumMod val="75000"/>
                  </a:schemeClr>
                </a:solidFill>
              </a:rPr>
              <a:t>xwang@qingyuanos.com</a:t>
            </a: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5840" y="2833739"/>
            <a:ext cx="1828894" cy="1838420"/>
          </a:xfrm>
          <a:prstGeom prst="rect">
            <a:avLst/>
          </a:prstGeom>
        </p:spPr>
      </p:pic>
    </p:spTree>
    <p:extLst>
      <p:ext uri="{BB962C8B-B14F-4D97-AF65-F5344CB8AC3E}">
        <p14:creationId xmlns:p14="http://schemas.microsoft.com/office/powerpoint/2010/main" val="1904272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99988" y="1070128"/>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容器和</a:t>
              </a:r>
              <a:r>
                <a:rPr lang="en-US" altLang="zh-CN" sz="2100" dirty="0">
                  <a:solidFill>
                    <a:srgbClr val="0070C0"/>
                  </a:solidFill>
                  <a:latin typeface="微软雅黑" pitchFamily="34" charset="-122"/>
                  <a:ea typeface="微软雅黑" pitchFamily="34" charset="-122"/>
                </a:rPr>
                <a:t>Docker</a:t>
              </a:r>
              <a:r>
                <a:rPr lang="zh-CN" altLang="en-US" sz="2100" dirty="0">
                  <a:solidFill>
                    <a:srgbClr val="0070C0"/>
                  </a:solidFill>
                  <a:latin typeface="微软雅黑" pitchFamily="34" charset="-122"/>
                  <a:ea typeface="微软雅黑" pitchFamily="34" charset="-122"/>
                </a:rPr>
                <a:t>成为微服务架构的交付标准</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sp>
        <p:nvSpPr>
          <p:cNvPr id="2" name="灯片编号占位符 1"/>
          <p:cNvSpPr>
            <a:spLocks noGrp="1"/>
          </p:cNvSpPr>
          <p:nvPr>
            <p:ph type="sldNum" sz="quarter" idx="12"/>
          </p:nvPr>
        </p:nvSpPr>
        <p:spPr/>
        <p:txBody>
          <a:bodyPr/>
          <a:lstStyle/>
          <a:p>
            <a:fld id="{F0C4230D-70C8-46E4-BBB8-30515E12620A}" type="slidenum">
              <a:rPr lang="en-US" smtClean="0"/>
              <a:t>6</a:t>
            </a:fld>
            <a:endParaRPr lang="en-US"/>
          </a:p>
        </p:txBody>
      </p:sp>
      <p:pic>
        <p:nvPicPr>
          <p:cNvPr id="8" name="图片 7"/>
          <p:cNvPicPr>
            <a:picLocks noChangeAspect="1"/>
          </p:cNvPicPr>
          <p:nvPr/>
        </p:nvPicPr>
        <p:blipFill>
          <a:blip r:embed="rId2"/>
          <a:stretch>
            <a:fillRect/>
          </a:stretch>
        </p:blipFill>
        <p:spPr>
          <a:xfrm>
            <a:off x="1055728" y="1937620"/>
            <a:ext cx="6931415" cy="3427892"/>
          </a:xfrm>
          <a:prstGeom prst="rect">
            <a:avLst/>
          </a:prstGeom>
        </p:spPr>
      </p:pic>
      <p:pic>
        <p:nvPicPr>
          <p:cNvPr id="9" name="图片 8"/>
          <p:cNvPicPr>
            <a:picLocks noChangeAspect="1"/>
          </p:cNvPicPr>
          <p:nvPr/>
        </p:nvPicPr>
        <p:blipFill>
          <a:blip r:embed="rId3"/>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9083859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12219" y="1508678"/>
            <a:ext cx="7334151" cy="589949"/>
            <a:chOff x="1159161" y="2742687"/>
            <a:chExt cx="9778868" cy="786599"/>
          </a:xfrm>
        </p:grpSpPr>
        <p:sp>
          <p:nvSpPr>
            <p:cNvPr id="14364" name="文本框 8"/>
            <p:cNvSpPr txBox="1">
              <a:spLocks noChangeArrowheads="1"/>
            </p:cNvSpPr>
            <p:nvPr/>
          </p:nvSpPr>
          <p:spPr bwMode="auto">
            <a:xfrm>
              <a:off x="1184213"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2100" dirty="0">
                  <a:solidFill>
                    <a:srgbClr val="0070C0"/>
                  </a:solidFill>
                  <a:latin typeface="微软雅黑" pitchFamily="34" charset="-122"/>
                  <a:ea typeface="微软雅黑" pitchFamily="34" charset="-122"/>
                </a:rPr>
                <a:t>Kubernetes</a:t>
              </a:r>
              <a:r>
                <a:rPr lang="zh-CN" altLang="en-US" sz="2100" dirty="0">
                  <a:solidFill>
                    <a:srgbClr val="0070C0"/>
                  </a:solidFill>
                  <a:latin typeface="微软雅黑" pitchFamily="34" charset="-122"/>
                  <a:ea typeface="微软雅黑" pitchFamily="34" charset="-122"/>
                </a:rPr>
                <a:t>原生为生产环境而设计的容器集群编排系统</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pic>
        <p:nvPicPr>
          <p:cNvPr id="9" name="图片 8"/>
          <p:cNvPicPr>
            <a:picLocks noChangeAspect="1"/>
          </p:cNvPicPr>
          <p:nvPr/>
        </p:nvPicPr>
        <p:blipFill>
          <a:blip r:embed="rId2"/>
          <a:stretch>
            <a:fillRect/>
          </a:stretch>
        </p:blipFill>
        <p:spPr>
          <a:xfrm>
            <a:off x="1298075" y="1990995"/>
            <a:ext cx="5214302" cy="2193755"/>
          </a:xfrm>
          <a:prstGeom prst="rect">
            <a:avLst/>
          </a:prstGeom>
        </p:spPr>
      </p:pic>
      <p:sp>
        <p:nvSpPr>
          <p:cNvPr id="10" name="内容占位符 4"/>
          <p:cNvSpPr>
            <a:spLocks noGrp="1"/>
          </p:cNvSpPr>
          <p:nvPr>
            <p:ph idx="1"/>
          </p:nvPr>
        </p:nvSpPr>
        <p:spPr>
          <a:xfrm>
            <a:off x="1621724" y="4184749"/>
            <a:ext cx="5175185" cy="1606964"/>
          </a:xfrm>
        </p:spPr>
        <p:txBody>
          <a:bodyPr>
            <a:normAutofit fontScale="25000" lnSpcReduction="20000"/>
          </a:bodyPr>
          <a:lstStyle/>
          <a:p>
            <a:pPr marL="0" indent="0">
              <a:buNone/>
            </a:pPr>
            <a:endParaRPr lang="zh-CN" altLang="en-US" dirty="0" smtClean="0">
              <a:solidFill>
                <a:schemeClr val="accent1">
                  <a:lumMod val="75000"/>
                </a:schemeClr>
              </a:solidFill>
              <a:latin typeface="微软雅黑" charset="0"/>
              <a:ea typeface="微软雅黑" charset="0"/>
            </a:endParaRPr>
          </a:p>
          <a:p>
            <a:pPr>
              <a:buFont typeface="Wingdings" charset="0"/>
              <a:buChar char="Ø"/>
            </a:pPr>
            <a:r>
              <a:rPr lang="zh-CN" altLang="en-US" sz="5600" dirty="0">
                <a:solidFill>
                  <a:schemeClr val="accent1">
                    <a:lumMod val="75000"/>
                  </a:schemeClr>
                </a:solidFill>
                <a:latin typeface="微软雅黑" charset="0"/>
                <a:ea typeface="微软雅黑" charset="0"/>
              </a:rPr>
              <a:t>来自</a:t>
            </a:r>
            <a:r>
              <a:rPr lang="en-US" altLang="zh-CN" sz="5600" dirty="0">
                <a:solidFill>
                  <a:schemeClr val="accent1">
                    <a:lumMod val="75000"/>
                  </a:schemeClr>
                </a:solidFill>
                <a:latin typeface="微软雅黑" charset="0"/>
                <a:ea typeface="微软雅黑" charset="0"/>
              </a:rPr>
              <a:t>Google</a:t>
            </a:r>
            <a:r>
              <a:rPr lang="zh-CN" altLang="en-US" sz="5600" dirty="0">
                <a:solidFill>
                  <a:schemeClr val="accent1">
                    <a:lumMod val="75000"/>
                  </a:schemeClr>
                </a:solidFill>
                <a:latin typeface="微软雅黑" charset="0"/>
                <a:ea typeface="微软雅黑" charset="0"/>
              </a:rPr>
              <a:t>的简单一致的设计理念，原生为容器集群打造</a:t>
            </a:r>
          </a:p>
          <a:p>
            <a:pPr>
              <a:buFont typeface="Wingdings" charset="0"/>
              <a:buChar char="Ø"/>
            </a:pPr>
            <a:r>
              <a:rPr lang="zh-CN" altLang="en-US" sz="5600" dirty="0">
                <a:solidFill>
                  <a:schemeClr val="accent1">
                    <a:lumMod val="75000"/>
                  </a:schemeClr>
                </a:solidFill>
                <a:latin typeface="微软雅黑" charset="0"/>
                <a:ea typeface="微软雅黑" charset="0"/>
              </a:rPr>
              <a:t>原生服务发现</a:t>
            </a:r>
            <a:endParaRPr lang="en-US" altLang="zh-CN" sz="5600" dirty="0">
              <a:solidFill>
                <a:schemeClr val="accent1">
                  <a:lumMod val="75000"/>
                </a:schemeClr>
              </a:solidFill>
              <a:latin typeface="微软雅黑" charset="0"/>
              <a:ea typeface="微软雅黑" charset="0"/>
            </a:endParaRPr>
          </a:p>
          <a:p>
            <a:pPr lvl="1">
              <a:buFont typeface="Wingdings" charset="0"/>
              <a:buChar char="Ø"/>
            </a:pPr>
            <a:r>
              <a:rPr lang="zh-CN" altLang="en-US" sz="5600" dirty="0">
                <a:solidFill>
                  <a:schemeClr val="accent1">
                    <a:lumMod val="75000"/>
                  </a:schemeClr>
                </a:solidFill>
                <a:latin typeface="微软雅黑" charset="0"/>
                <a:ea typeface="微软雅黑" charset="0"/>
              </a:rPr>
              <a:t>统一的资源模型</a:t>
            </a:r>
            <a:endParaRPr lang="en-US" altLang="zh-CN" sz="5600" dirty="0">
              <a:solidFill>
                <a:schemeClr val="accent1">
                  <a:lumMod val="75000"/>
                </a:schemeClr>
              </a:solidFill>
              <a:latin typeface="微软雅黑" charset="0"/>
              <a:ea typeface="微软雅黑" charset="0"/>
            </a:endParaRPr>
          </a:p>
          <a:p>
            <a:pPr lvl="1">
              <a:buFont typeface="Wingdings" charset="0"/>
              <a:buChar char="Ø"/>
            </a:pPr>
            <a:r>
              <a:rPr lang="zh-CN" altLang="en-US" sz="5600" dirty="0">
                <a:solidFill>
                  <a:schemeClr val="accent1">
                    <a:lumMod val="75000"/>
                  </a:schemeClr>
                </a:solidFill>
                <a:latin typeface="微软雅黑" charset="0"/>
                <a:ea typeface="微软雅黑" charset="0"/>
              </a:rPr>
              <a:t>支持丰富的标签</a:t>
            </a:r>
            <a:r>
              <a:rPr lang="en-US" altLang="zh-CN" sz="5600" dirty="0">
                <a:solidFill>
                  <a:schemeClr val="accent1">
                    <a:lumMod val="75000"/>
                  </a:schemeClr>
                </a:solidFill>
                <a:latin typeface="微软雅黑" charset="0"/>
                <a:ea typeface="微软雅黑" charset="0"/>
              </a:rPr>
              <a:t>Label</a:t>
            </a:r>
            <a:r>
              <a:rPr lang="zh-CN" altLang="en-US" sz="5600" dirty="0">
                <a:solidFill>
                  <a:schemeClr val="accent1">
                    <a:lumMod val="75000"/>
                  </a:schemeClr>
                </a:solidFill>
                <a:latin typeface="微软雅黑" charset="0"/>
                <a:ea typeface="微软雅黑" charset="0"/>
              </a:rPr>
              <a:t>发现机制</a:t>
            </a:r>
            <a:endParaRPr lang="en-US" altLang="zh-CN" sz="5600" dirty="0">
              <a:solidFill>
                <a:schemeClr val="accent1">
                  <a:lumMod val="75000"/>
                </a:schemeClr>
              </a:solidFill>
              <a:latin typeface="微软雅黑" charset="0"/>
              <a:ea typeface="微软雅黑" charset="0"/>
            </a:endParaRPr>
          </a:p>
          <a:p>
            <a:pPr>
              <a:buFont typeface="Wingdings" charset="0"/>
              <a:buChar char="Ø"/>
            </a:pPr>
            <a:r>
              <a:rPr lang="zh-CN" altLang="en-US" sz="5600" dirty="0">
                <a:solidFill>
                  <a:schemeClr val="accent1">
                    <a:lumMod val="75000"/>
                  </a:schemeClr>
                </a:solidFill>
                <a:latin typeface="微软雅黑" charset="0"/>
                <a:ea typeface="微软雅黑" charset="0"/>
              </a:rPr>
              <a:t>原生负载均衡，高可用方案</a:t>
            </a:r>
            <a:endParaRPr lang="en-US" altLang="zh-CN" sz="5600" dirty="0">
              <a:solidFill>
                <a:schemeClr val="accent1">
                  <a:lumMod val="75000"/>
                </a:schemeClr>
              </a:solidFill>
              <a:latin typeface="微软雅黑" charset="0"/>
              <a:ea typeface="微软雅黑" charset="0"/>
            </a:endParaRPr>
          </a:p>
          <a:p>
            <a:pPr>
              <a:buFont typeface="Wingdings" charset="0"/>
              <a:buChar char="Ø"/>
            </a:pPr>
            <a:r>
              <a:rPr lang="zh-CN" altLang="en-US" sz="5600" dirty="0">
                <a:solidFill>
                  <a:schemeClr val="accent1">
                    <a:lumMod val="75000"/>
                  </a:schemeClr>
                </a:solidFill>
                <a:latin typeface="微软雅黑" charset="0"/>
                <a:ea typeface="微软雅黑" charset="0"/>
              </a:rPr>
              <a:t>原生的</a:t>
            </a:r>
            <a:r>
              <a:rPr lang="en-US" altLang="zh-CN" sz="5600" dirty="0">
                <a:solidFill>
                  <a:schemeClr val="accent1">
                    <a:lumMod val="75000"/>
                  </a:schemeClr>
                </a:solidFill>
                <a:latin typeface="微软雅黑" charset="0"/>
                <a:ea typeface="微软雅黑" charset="0"/>
              </a:rPr>
              <a:t>Rolling Update</a:t>
            </a:r>
            <a:r>
              <a:rPr lang="zh-CN" altLang="en-US" sz="5600" dirty="0">
                <a:solidFill>
                  <a:schemeClr val="accent1">
                    <a:lumMod val="75000"/>
                  </a:schemeClr>
                </a:solidFill>
                <a:latin typeface="微软雅黑" charset="0"/>
                <a:ea typeface="微软雅黑" charset="0"/>
              </a:rPr>
              <a:t>设计</a:t>
            </a:r>
            <a:endParaRPr lang="en-US" altLang="zh-CN" sz="5600" dirty="0">
              <a:solidFill>
                <a:schemeClr val="accent1">
                  <a:lumMod val="75000"/>
                </a:schemeClr>
              </a:solidFill>
              <a:latin typeface="微软雅黑" charset="0"/>
              <a:ea typeface="微软雅黑" charset="0"/>
            </a:endParaRPr>
          </a:p>
          <a:p>
            <a:pPr>
              <a:buFont typeface="Wingdings" charset="0"/>
              <a:buChar char="Ø"/>
            </a:pPr>
            <a:r>
              <a:rPr lang="zh-CN" altLang="en-US" sz="5600" dirty="0">
                <a:solidFill>
                  <a:schemeClr val="accent1">
                    <a:lumMod val="75000"/>
                  </a:schemeClr>
                </a:solidFill>
                <a:latin typeface="微软雅黑" charset="0"/>
                <a:ea typeface="微软雅黑" charset="0"/>
              </a:rPr>
              <a:t>为生产环境专门打造的容器集群</a:t>
            </a:r>
          </a:p>
          <a:p>
            <a:pPr marL="342900" lvl="1" indent="0">
              <a:buNone/>
            </a:pPr>
            <a:endParaRPr lang="en-US" altLang="zh-CN" dirty="0" smtClean="0">
              <a:solidFill>
                <a:schemeClr val="accent1">
                  <a:lumMod val="75000"/>
                </a:schemeClr>
              </a:solidFill>
              <a:latin typeface="微软雅黑" charset="0"/>
              <a:ea typeface="微软雅黑" charset="0"/>
            </a:endParaRPr>
          </a:p>
        </p:txBody>
      </p:sp>
      <p:sp>
        <p:nvSpPr>
          <p:cNvPr id="2" name="灯片编号占位符 1"/>
          <p:cNvSpPr>
            <a:spLocks noGrp="1"/>
          </p:cNvSpPr>
          <p:nvPr>
            <p:ph type="sldNum" sz="quarter" idx="12"/>
          </p:nvPr>
        </p:nvSpPr>
        <p:spPr/>
        <p:txBody>
          <a:bodyPr/>
          <a:lstStyle/>
          <a:p>
            <a:fld id="{F0C4230D-70C8-46E4-BBB8-30515E12620A}" type="slidenum">
              <a:rPr lang="en-US" smtClean="0"/>
              <a:t>7</a:t>
            </a:fld>
            <a:endParaRPr lang="en-US"/>
          </a:p>
        </p:txBody>
      </p:sp>
      <p:pic>
        <p:nvPicPr>
          <p:cNvPr id="11" name="图片 10"/>
          <p:cNvPicPr>
            <a:picLocks noChangeAspect="1"/>
          </p:cNvPicPr>
          <p:nvPr/>
        </p:nvPicPr>
        <p:blipFill>
          <a:blip r:embed="rId3"/>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26393419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31008" y="1518790"/>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轻元数据中心操作系统的构建</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sp>
        <p:nvSpPr>
          <p:cNvPr id="21" name="内容占位符 4"/>
          <p:cNvSpPr>
            <a:spLocks noGrp="1"/>
          </p:cNvSpPr>
          <p:nvPr>
            <p:ph idx="1"/>
          </p:nvPr>
        </p:nvSpPr>
        <p:spPr>
          <a:xfrm>
            <a:off x="1225986" y="1846968"/>
            <a:ext cx="6698293" cy="3331762"/>
          </a:xfrm>
        </p:spPr>
        <p:txBody>
          <a:bodyPr>
            <a:noAutofit/>
          </a:bodyPr>
          <a:lstStyle/>
          <a:p>
            <a:pPr marL="0" indent="0">
              <a:buNone/>
            </a:pPr>
            <a:endParaRPr lang="zh-CN" altLang="en-US" sz="1800" dirty="0">
              <a:solidFill>
                <a:schemeClr val="accent1">
                  <a:lumMod val="75000"/>
                </a:schemeClr>
              </a:solidFill>
              <a:latin typeface="微软雅黑" charset="0"/>
              <a:ea typeface="微软雅黑" charset="0"/>
            </a:endParaRPr>
          </a:p>
          <a:p>
            <a:pPr>
              <a:buFont typeface="Wingdings" panose="05000000000000000000" pitchFamily="2" charset="2"/>
              <a:buChar char="Ø"/>
            </a:pPr>
            <a:r>
              <a:rPr lang="zh-CN" altLang="en-US" sz="1800" dirty="0"/>
              <a:t>基础技术的选型</a:t>
            </a:r>
            <a:endParaRPr lang="en-US" altLang="zh-CN" sz="1800" dirty="0"/>
          </a:p>
          <a:p>
            <a:pPr>
              <a:buFont typeface="Wingdings" panose="05000000000000000000" pitchFamily="2" charset="2"/>
              <a:buChar char="Ø"/>
            </a:pPr>
            <a:r>
              <a:rPr lang="zh-CN" altLang="en-US" sz="1800" dirty="0">
                <a:solidFill>
                  <a:schemeClr val="accent5">
                    <a:lumMod val="75000"/>
                  </a:schemeClr>
                </a:solidFill>
              </a:rPr>
              <a:t>轻元数据中心操作系统的主要特点</a:t>
            </a:r>
            <a:endParaRPr lang="en-US" altLang="zh-CN" sz="1800" dirty="0">
              <a:solidFill>
                <a:schemeClr val="accent5">
                  <a:lumMod val="75000"/>
                </a:schemeClr>
              </a:solidFill>
            </a:endParaRPr>
          </a:p>
          <a:p>
            <a:pPr lvl="1">
              <a:buFont typeface="Wingdings" panose="05000000000000000000" pitchFamily="2" charset="2"/>
              <a:buChar char="Ø"/>
            </a:pPr>
            <a:r>
              <a:rPr lang="zh-CN" altLang="en-US" sz="1500" dirty="0">
                <a:solidFill>
                  <a:schemeClr val="accent5">
                    <a:lumMod val="75000"/>
                  </a:schemeClr>
                </a:solidFill>
              </a:rPr>
              <a:t>跨混合云的容器集群管理</a:t>
            </a:r>
            <a:endParaRPr lang="en-US" altLang="zh-CN" sz="1500" dirty="0">
              <a:solidFill>
                <a:schemeClr val="accent5">
                  <a:lumMod val="75000"/>
                </a:schemeClr>
              </a:solidFill>
            </a:endParaRPr>
          </a:p>
          <a:p>
            <a:pPr lvl="1">
              <a:buFont typeface="Wingdings" panose="05000000000000000000" pitchFamily="2" charset="2"/>
              <a:buChar char="Ø"/>
            </a:pPr>
            <a:r>
              <a:rPr lang="zh-CN" altLang="en-US" sz="1500" dirty="0"/>
              <a:t>容器和虚拟机的组合编排</a:t>
            </a:r>
            <a:endParaRPr lang="en-US" altLang="zh-CN" sz="1500" dirty="0"/>
          </a:p>
          <a:p>
            <a:pPr lvl="1">
              <a:buFont typeface="Wingdings" panose="05000000000000000000" pitchFamily="2" charset="2"/>
              <a:buChar char="Ø"/>
            </a:pPr>
            <a:r>
              <a:rPr lang="zh-CN" altLang="en-US" sz="1500" dirty="0"/>
              <a:t>传统虚拟化方案与</a:t>
            </a:r>
            <a:r>
              <a:rPr lang="en-US" altLang="zh-CN" sz="1500" dirty="0"/>
              <a:t>Cloud Native</a:t>
            </a:r>
            <a:r>
              <a:rPr lang="zh-CN" altLang="en-US" sz="1500" dirty="0"/>
              <a:t>系统对比</a:t>
            </a:r>
            <a:endParaRPr lang="en-US" altLang="zh-CN" sz="1500" dirty="0"/>
          </a:p>
          <a:p>
            <a:pPr>
              <a:buFont typeface="Wingdings" panose="05000000000000000000" pitchFamily="2" charset="2"/>
              <a:buChar char="Ø"/>
            </a:pPr>
            <a:r>
              <a:rPr lang="zh-CN" altLang="en-US" sz="1800" dirty="0"/>
              <a:t>跨容器和虚拟机的网络服务</a:t>
            </a:r>
            <a:endParaRPr lang="en-US" altLang="zh-CN" sz="1800" dirty="0"/>
          </a:p>
          <a:p>
            <a:pPr>
              <a:buFont typeface="Wingdings" panose="05000000000000000000" pitchFamily="2" charset="2"/>
              <a:buChar char="Ø"/>
            </a:pPr>
            <a:r>
              <a:rPr lang="zh-CN" altLang="en-US" sz="1800" dirty="0"/>
              <a:t>跨容器和虚拟机的存储服务</a:t>
            </a:r>
            <a:endParaRPr lang="en-US" altLang="zh-CN" sz="1800" dirty="0"/>
          </a:p>
          <a:p>
            <a:pPr>
              <a:buFont typeface="Wingdings" panose="05000000000000000000" pitchFamily="2" charset="2"/>
              <a:buChar char="Ø"/>
            </a:pPr>
            <a:r>
              <a:rPr lang="zh-CN" altLang="en-US" sz="1800" dirty="0"/>
              <a:t>云平台基本服务架构和应用部署架构</a:t>
            </a:r>
            <a:endParaRPr lang="en-US" altLang="zh-CN" sz="1800" dirty="0"/>
          </a:p>
          <a:p>
            <a:pPr>
              <a:buFont typeface="Wingdings" panose="05000000000000000000" pitchFamily="2" charset="2"/>
              <a:buChar char="Ø"/>
            </a:pPr>
            <a:r>
              <a:rPr lang="zh-CN" altLang="en-US" sz="1800" dirty="0"/>
              <a:t>我们趟过的一些坑</a:t>
            </a:r>
            <a:endParaRPr lang="en-US" altLang="zh-CN" sz="1800" dirty="0"/>
          </a:p>
        </p:txBody>
      </p:sp>
      <p:sp>
        <p:nvSpPr>
          <p:cNvPr id="2" name="灯片编号占位符 1"/>
          <p:cNvSpPr>
            <a:spLocks noGrp="1"/>
          </p:cNvSpPr>
          <p:nvPr>
            <p:ph type="sldNum" sz="quarter" idx="12"/>
          </p:nvPr>
        </p:nvSpPr>
        <p:spPr/>
        <p:txBody>
          <a:bodyPr/>
          <a:lstStyle/>
          <a:p>
            <a:fld id="{F0C4230D-70C8-46E4-BBB8-30515E12620A}" type="slidenum">
              <a:rPr lang="en-US" smtClean="0"/>
              <a:t>8</a:t>
            </a:fld>
            <a:endParaRPr lang="en-US"/>
          </a:p>
        </p:txBody>
      </p:sp>
      <p:pic>
        <p:nvPicPr>
          <p:cNvPr id="8" name="图片 7"/>
          <p:cNvPicPr>
            <a:picLocks noChangeAspect="1"/>
          </p:cNvPicPr>
          <p:nvPr/>
        </p:nvPicPr>
        <p:blipFill>
          <a:blip r:embed="rId2"/>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16771969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63984" y="1471955"/>
            <a:ext cx="7315362" cy="589949"/>
            <a:chOff x="1159161" y="2742687"/>
            <a:chExt cx="9753816" cy="786599"/>
          </a:xfrm>
        </p:grpSpPr>
        <p:sp>
          <p:nvSpPr>
            <p:cNvPr id="14364" name="文本框 8"/>
            <p:cNvSpPr txBox="1">
              <a:spLocks noChangeArrowheads="1"/>
            </p:cNvSpPr>
            <p:nvPr/>
          </p:nvSpPr>
          <p:spPr bwMode="auto">
            <a:xfrm>
              <a:off x="1159161" y="2742687"/>
              <a:ext cx="975381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100" dirty="0">
                  <a:solidFill>
                    <a:srgbClr val="0070C0"/>
                  </a:solidFill>
                  <a:latin typeface="微软雅黑" pitchFamily="34" charset="-122"/>
                  <a:ea typeface="微软雅黑" pitchFamily="34" charset="-122"/>
                </a:rPr>
                <a:t>兼容不同</a:t>
              </a:r>
              <a:r>
                <a:rPr lang="en-US" altLang="zh-CN" sz="2100" dirty="0">
                  <a:solidFill>
                    <a:srgbClr val="0070C0"/>
                  </a:solidFill>
                  <a:latin typeface="微软雅黑" pitchFamily="34" charset="-122"/>
                  <a:ea typeface="微软雅黑" pitchFamily="34" charset="-122"/>
                </a:rPr>
                <a:t>IaaS</a:t>
              </a:r>
              <a:r>
                <a:rPr lang="zh-CN" altLang="en-US" sz="2100" dirty="0">
                  <a:solidFill>
                    <a:srgbClr val="0070C0"/>
                  </a:solidFill>
                  <a:latin typeface="微软雅黑" pitchFamily="34" charset="-122"/>
                  <a:ea typeface="微软雅黑" pitchFamily="34" charset="-122"/>
                </a:rPr>
                <a:t>的容器集群部署系统</a:t>
              </a:r>
              <a:endParaRPr lang="en-US" altLang="zh-CN" sz="2100" dirty="0">
                <a:solidFill>
                  <a:srgbClr val="0070C0"/>
                </a:solidFill>
                <a:latin typeface="微软雅黑" pitchFamily="34" charset="-122"/>
                <a:ea typeface="微软雅黑" pitchFamily="34" charset="-122"/>
              </a:endParaRPr>
            </a:p>
          </p:txBody>
        </p:sp>
        <p:sp>
          <p:nvSpPr>
            <p:cNvPr id="4" name="文本框 8"/>
            <p:cNvSpPr txBox="1">
              <a:spLocks noChangeArrowheads="1"/>
            </p:cNvSpPr>
            <p:nvPr/>
          </p:nvSpPr>
          <p:spPr bwMode="auto">
            <a:xfrm>
              <a:off x="1159161" y="3036843"/>
              <a:ext cx="97538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itchFamily="34" charset="0"/>
                <a:defRPr>
                  <a:solidFill>
                    <a:schemeClr val="tx1"/>
                  </a:solidFill>
                  <a:latin typeface="Arial" pitchFamily="34" charset="0"/>
                  <a:ea typeface="宋体" pitchFamily="2" charset="-122"/>
                </a:defRPr>
              </a:lvl1pPr>
              <a:lvl2pPr marL="742950" indent="-285750">
                <a:buFont typeface="Arial" pitchFamily="34" charset="0"/>
                <a:defRPr>
                  <a:solidFill>
                    <a:schemeClr val="tx1"/>
                  </a:solidFill>
                  <a:latin typeface="Arial" pitchFamily="34" charset="0"/>
                  <a:ea typeface="宋体" pitchFamily="2" charset="-122"/>
                </a:defRPr>
              </a:lvl2pPr>
              <a:lvl3pPr marL="1143000" indent="-228600">
                <a:buFont typeface="Arial" pitchFamily="34" charset="0"/>
                <a:defRPr>
                  <a:solidFill>
                    <a:schemeClr val="tx1"/>
                  </a:solidFill>
                  <a:latin typeface="Arial" pitchFamily="34" charset="0"/>
                  <a:ea typeface="宋体" pitchFamily="2" charset="-122"/>
                </a:defRPr>
              </a:lvl3pPr>
              <a:lvl4pPr marL="1600200" indent="-228600">
                <a:buFont typeface="Arial" pitchFamily="34" charset="0"/>
                <a:defRPr>
                  <a:solidFill>
                    <a:schemeClr val="tx1"/>
                  </a:solidFill>
                  <a:latin typeface="Arial" pitchFamily="34" charset="0"/>
                  <a:ea typeface="宋体" pitchFamily="2" charset="-122"/>
                </a:defRPr>
              </a:lvl4pPr>
              <a:lvl5pPr marL="2057400" indent="-228600">
                <a:buFont typeface="Arial" pitchFamily="34" charse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dirty="0">
                  <a:solidFill>
                    <a:srgbClr val="0070C0"/>
                  </a:solidFill>
                  <a:latin typeface="微软雅黑" pitchFamily="34" charset="-122"/>
                  <a:ea typeface="微软雅黑" pitchFamily="34" charset="-122"/>
                </a:rPr>
                <a:t>————————————————</a:t>
              </a:r>
              <a:endParaRPr lang="en-US" altLang="en-US" dirty="0">
                <a:solidFill>
                  <a:srgbClr val="0070C0"/>
                </a:solidFill>
                <a:latin typeface="微软雅黑" pitchFamily="34" charset="-122"/>
                <a:ea typeface="微软雅黑" pitchFamily="34" charset="-122"/>
              </a:endParaRP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7770" y="4437025"/>
            <a:ext cx="1753703" cy="1174982"/>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9106" y="4832429"/>
            <a:ext cx="1571012" cy="541728"/>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7178" y="4716058"/>
            <a:ext cx="1866530" cy="648611"/>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6920" y="4739865"/>
            <a:ext cx="963359" cy="716344"/>
          </a:xfrm>
          <a:prstGeom prst="rect">
            <a:avLst/>
          </a:prstGeom>
        </p:spPr>
      </p:pic>
      <p:grpSp>
        <p:nvGrpSpPr>
          <p:cNvPr id="15" name="组合 14"/>
          <p:cNvGrpSpPr/>
          <p:nvPr/>
        </p:nvGrpSpPr>
        <p:grpSpPr>
          <a:xfrm>
            <a:off x="3745453" y="3517557"/>
            <a:ext cx="1180745" cy="1135161"/>
            <a:chOff x="6655336" y="4787868"/>
            <a:chExt cx="1895475" cy="1895475"/>
          </a:xfrm>
        </p:grpSpPr>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5336" y="4787868"/>
              <a:ext cx="1895475" cy="1895475"/>
            </a:xfrm>
            <a:prstGeom prst="rect">
              <a:avLst/>
            </a:prstGeom>
          </p:spPr>
        </p:pic>
        <p:pic>
          <p:nvPicPr>
            <p:cNvPr id="17" name="图片 16"/>
            <p:cNvPicPr>
              <a:picLocks noChangeAspect="1"/>
            </p:cNvPicPr>
            <p:nvPr/>
          </p:nvPicPr>
          <p:blipFill>
            <a:blip r:embed="rId7"/>
            <a:stretch>
              <a:fillRect/>
            </a:stretch>
          </p:blipFill>
          <p:spPr>
            <a:xfrm>
              <a:off x="7331694" y="5173718"/>
              <a:ext cx="447688" cy="506082"/>
            </a:xfrm>
            <a:prstGeom prst="rect">
              <a:avLst/>
            </a:prstGeom>
          </p:spPr>
        </p:pic>
      </p:grpSp>
      <p:grpSp>
        <p:nvGrpSpPr>
          <p:cNvPr id="19" name="组合 18"/>
          <p:cNvGrpSpPr/>
          <p:nvPr/>
        </p:nvGrpSpPr>
        <p:grpSpPr>
          <a:xfrm>
            <a:off x="1251689" y="2410693"/>
            <a:ext cx="2578314" cy="827831"/>
            <a:chOff x="2865206" y="4720704"/>
            <a:chExt cx="3437752" cy="1103774"/>
          </a:xfrm>
        </p:grpSpPr>
        <p:pic>
          <p:nvPicPr>
            <p:cNvPr id="20" name="图片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99184" y="4720704"/>
              <a:ext cx="1103774" cy="1103774"/>
            </a:xfrm>
            <a:prstGeom prst="rect">
              <a:avLst/>
            </a:prstGeom>
          </p:spPr>
        </p:pic>
        <p:grpSp>
          <p:nvGrpSpPr>
            <p:cNvPr id="21" name="组合 20"/>
            <p:cNvGrpSpPr/>
            <p:nvPr/>
          </p:nvGrpSpPr>
          <p:grpSpPr>
            <a:xfrm>
              <a:off x="2865206" y="4783690"/>
              <a:ext cx="2770989" cy="895642"/>
              <a:chOff x="3632518" y="4633378"/>
              <a:chExt cx="2770989" cy="895642"/>
            </a:xfrm>
          </p:grpSpPr>
          <p:pic>
            <p:nvPicPr>
              <p:cNvPr id="22" name="图片 21"/>
              <p:cNvPicPr>
                <a:picLocks noChangeAspect="1"/>
              </p:cNvPicPr>
              <p:nvPr/>
            </p:nvPicPr>
            <p:blipFill>
              <a:blip r:embed="rId9"/>
              <a:stretch>
                <a:fillRect/>
              </a:stretch>
            </p:blipFill>
            <p:spPr>
              <a:xfrm>
                <a:off x="3632518" y="4633378"/>
                <a:ext cx="895642" cy="895642"/>
              </a:xfrm>
              <a:prstGeom prst="rect">
                <a:avLst/>
              </a:prstGeom>
            </p:spPr>
          </p:pic>
          <p:sp>
            <p:nvSpPr>
              <p:cNvPr id="23" name="文本框 22"/>
              <p:cNvSpPr txBox="1"/>
              <p:nvPr/>
            </p:nvSpPr>
            <p:spPr>
              <a:xfrm>
                <a:off x="4169799" y="4799114"/>
                <a:ext cx="2233708" cy="677107"/>
              </a:xfrm>
              <a:prstGeom prst="rect">
                <a:avLst/>
              </a:prstGeom>
              <a:noFill/>
            </p:spPr>
            <p:txBody>
              <a:bodyPr wrap="square" rtlCol="0">
                <a:spAutoFit/>
              </a:bodyPr>
              <a:lstStyle/>
              <a:p>
                <a:pPr algn="ctr"/>
                <a:r>
                  <a:rPr lang="zh-CN" altLang="en-US" sz="1350" b="1" dirty="0">
                    <a:solidFill>
                      <a:schemeClr val="accent1">
                        <a:lumMod val="75000"/>
                      </a:schemeClr>
                    </a:solidFill>
                  </a:rPr>
                  <a:t>轻元容器集群</a:t>
                </a:r>
                <a:endParaRPr lang="en-US" altLang="zh-CN" sz="1350" b="1" dirty="0">
                  <a:solidFill>
                    <a:schemeClr val="accent1">
                      <a:lumMod val="75000"/>
                    </a:schemeClr>
                  </a:solidFill>
                </a:endParaRPr>
              </a:p>
              <a:p>
                <a:pPr algn="ctr"/>
                <a:r>
                  <a:rPr lang="zh-CN" altLang="en-US" sz="1350" b="1" dirty="0">
                    <a:solidFill>
                      <a:schemeClr val="accent1">
                        <a:lumMod val="75000"/>
                      </a:schemeClr>
                    </a:solidFill>
                  </a:rPr>
                  <a:t>编排系统</a:t>
                </a:r>
              </a:p>
            </p:txBody>
          </p:sp>
        </p:grpSp>
      </p:grpSp>
      <p:sp>
        <p:nvSpPr>
          <p:cNvPr id="24" name="右箭头 23"/>
          <p:cNvSpPr/>
          <p:nvPr/>
        </p:nvSpPr>
        <p:spPr>
          <a:xfrm rot="3296001">
            <a:off x="3580423" y="3212300"/>
            <a:ext cx="499160" cy="277152"/>
          </a:xfrm>
          <a:prstGeom prst="rightArrow">
            <a:avLst/>
          </a:prstGeom>
          <a:solidFill>
            <a:schemeClr val="accent1">
              <a:lumMod val="20000"/>
              <a:lumOff val="80000"/>
            </a:schemeClr>
          </a:solidFill>
          <a:effectLst>
            <a:glow>
              <a:schemeClr val="accent1">
                <a:satMod val="175000"/>
                <a:alpha val="40000"/>
              </a:schemeClr>
            </a:glow>
            <a:innerShdw blurRad="114300">
              <a:prstClr val="black"/>
            </a:inn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solidFill>
                <a:schemeClr val="accent1">
                  <a:lumMod val="20000"/>
                  <a:lumOff val="80000"/>
                </a:schemeClr>
              </a:solidFill>
            </a:endParaRPr>
          </a:p>
        </p:txBody>
      </p:sp>
      <p:sp>
        <p:nvSpPr>
          <p:cNvPr id="25" name="文本框 24"/>
          <p:cNvSpPr txBox="1"/>
          <p:nvPr/>
        </p:nvSpPr>
        <p:spPr>
          <a:xfrm>
            <a:off x="3810111" y="3161408"/>
            <a:ext cx="1181818" cy="253916"/>
          </a:xfrm>
          <a:prstGeom prst="rect">
            <a:avLst/>
          </a:prstGeom>
          <a:noFill/>
        </p:spPr>
        <p:txBody>
          <a:bodyPr wrap="square" rtlCol="0">
            <a:spAutoFit/>
          </a:bodyPr>
          <a:lstStyle/>
          <a:p>
            <a:pPr algn="ctr"/>
            <a:r>
              <a:rPr lang="zh-CN" altLang="en-US" sz="1050" b="1" dirty="0">
                <a:solidFill>
                  <a:schemeClr val="accent1">
                    <a:lumMod val="75000"/>
                  </a:schemeClr>
                </a:solidFill>
              </a:rPr>
              <a:t>部署容器集群</a:t>
            </a:r>
          </a:p>
        </p:txBody>
      </p:sp>
      <p:sp>
        <p:nvSpPr>
          <p:cNvPr id="2" name="灯片编号占位符 1"/>
          <p:cNvSpPr>
            <a:spLocks noGrp="1"/>
          </p:cNvSpPr>
          <p:nvPr>
            <p:ph type="sldNum" sz="quarter" idx="12"/>
          </p:nvPr>
        </p:nvSpPr>
        <p:spPr/>
        <p:txBody>
          <a:bodyPr/>
          <a:lstStyle/>
          <a:p>
            <a:fld id="{F0C4230D-70C8-46E4-BBB8-30515E12620A}" type="slidenum">
              <a:rPr lang="en-US" smtClean="0"/>
              <a:t>9</a:t>
            </a:fld>
            <a:endParaRPr lang="en-US"/>
          </a:p>
        </p:txBody>
      </p:sp>
      <p:pic>
        <p:nvPicPr>
          <p:cNvPr id="27" name="图片 26"/>
          <p:cNvPicPr>
            <a:picLocks noChangeAspect="1"/>
          </p:cNvPicPr>
          <p:nvPr/>
        </p:nvPicPr>
        <p:blipFill>
          <a:blip r:embed="rId10"/>
          <a:stretch>
            <a:fillRect/>
          </a:stretch>
        </p:blipFill>
        <p:spPr>
          <a:xfrm>
            <a:off x="7507604" y="144115"/>
            <a:ext cx="1295122" cy="516925"/>
          </a:xfrm>
          <a:prstGeom prst="rect">
            <a:avLst/>
          </a:prstGeom>
        </p:spPr>
      </p:pic>
    </p:spTree>
    <p:extLst>
      <p:ext uri="{BB962C8B-B14F-4D97-AF65-F5344CB8AC3E}">
        <p14:creationId xmlns:p14="http://schemas.microsoft.com/office/powerpoint/2010/main" val="27933401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2660</TotalTime>
  <Words>2741</Words>
  <Application>Microsoft Office PowerPoint</Application>
  <PresentationFormat>全屏显示(4:3)</PresentationFormat>
  <Paragraphs>508</Paragraphs>
  <Slides>52</Slides>
  <Notes>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52</vt:i4>
      </vt:variant>
    </vt:vector>
  </HeadingPairs>
  <TitlesOfParts>
    <vt:vector size="60" baseType="lpstr">
      <vt:lpstr>等线</vt:lpstr>
      <vt:lpstr>宋体</vt:lpstr>
      <vt:lpstr>微软雅黑</vt:lpstr>
      <vt:lpstr>Arial</vt:lpstr>
      <vt:lpstr>Calibri</vt:lpstr>
      <vt:lpstr>Calibri Light</vt:lpstr>
      <vt:lpstr>Wingdings</vt:lpstr>
      <vt:lpstr>Office 主题​​</vt:lpstr>
      <vt:lpstr>基于OpenStack和Kubernetes 构建组合云平台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Shuang Cai</dc:creator>
  <cp:lastModifiedBy>xwang</cp:lastModifiedBy>
  <cp:revision>602</cp:revision>
  <cp:lastPrinted>2016-05-16T02:26:21Z</cp:lastPrinted>
  <dcterms:created xsi:type="dcterms:W3CDTF">2016-02-25T02:59:00Z</dcterms:created>
  <dcterms:modified xsi:type="dcterms:W3CDTF">2016-05-31T02:00:17Z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